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notesMasterIdLst>
    <p:notesMasterId r:id="rId27"/>
  </p:notesMasterIdLst>
  <p:sldIdLst>
    <p:sldId id="256" r:id="rId2"/>
    <p:sldId id="263" r:id="rId3"/>
    <p:sldId id="275" r:id="rId4"/>
    <p:sldId id="257" r:id="rId5"/>
    <p:sldId id="267" r:id="rId6"/>
    <p:sldId id="266" r:id="rId7"/>
    <p:sldId id="264" r:id="rId8"/>
    <p:sldId id="265" r:id="rId9"/>
    <p:sldId id="258" r:id="rId10"/>
    <p:sldId id="268" r:id="rId11"/>
    <p:sldId id="269" r:id="rId12"/>
    <p:sldId id="271" r:id="rId13"/>
    <p:sldId id="270" r:id="rId14"/>
    <p:sldId id="260" r:id="rId15"/>
    <p:sldId id="273" r:id="rId16"/>
    <p:sldId id="274" r:id="rId17"/>
    <p:sldId id="282" r:id="rId18"/>
    <p:sldId id="272" r:id="rId19"/>
    <p:sldId id="276" r:id="rId20"/>
    <p:sldId id="277" r:id="rId21"/>
    <p:sldId id="279" r:id="rId22"/>
    <p:sldId id="261" r:id="rId23"/>
    <p:sldId id="280" r:id="rId24"/>
    <p:sldId id="281" r:id="rId25"/>
    <p:sldId id="262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83" autoAdjust="0"/>
    <p:restoredTop sz="94658"/>
  </p:normalViewPr>
  <p:slideViewPr>
    <p:cSldViewPr snapToGrid="0">
      <p:cViewPr varScale="1">
        <p:scale>
          <a:sx n="84" d="100"/>
          <a:sy n="84" d="100"/>
        </p:scale>
        <p:origin x="92" y="5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D30605-644B-AC43-A978-39A969C5CC42}" type="datetimeFigureOut">
              <a:rPr lang="en-ES" smtClean="0"/>
              <a:t>10/22/2025</a:t>
            </a:fld>
            <a:endParaRPr lang="en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2D95DD-4420-F345-BC8C-B97BADC62509}" type="slidenum">
              <a:rPr lang="en-ES" smtClean="0"/>
              <a:t>‹Nº›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574542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Esta es la presentación del proyecto de aprendizaje automatico acerca de clustering, los miembros del grupo somos Laura García Gonzalez y Lucía Martínez Miramontes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D95DD-4420-F345-BC8C-B97BADC62509}" type="slidenum">
              <a:rPr lang="en-ES" smtClean="0"/>
              <a:t>1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5564329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Mencionar que también probamos con la distancia Manhattan, para la cual no se puede aplicar Ward, sin embargo los dendogramas resultantes mostraron saltos demasiado cortos dando poca distancia entre grupos y ninguno logró susperar al linakge ward visto anteriormente en cuanto a calidad e identificacion de clusters.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D95DD-4420-F345-BC8C-B97BADC62509}" type="slidenum">
              <a:rPr lang="en-ES" smtClean="0"/>
              <a:t>10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1793208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Realizamos un estudio de los coeficientes silhoutte sobre los distintos valores de k para apoyar los dendogramas.</a:t>
            </a:r>
          </a:p>
          <a:p>
            <a:endParaRPr lang="en-ES" dirty="0"/>
          </a:p>
          <a:p>
            <a:r>
              <a:rPr lang="en-ES" dirty="0"/>
              <a:t>Vimos un claro pico en k = 2 dando a entender que hay una separación natural de los datos dual, y ademas, que los valores en general son bajos mostrando que hay poca distancia entre los clusters y solpamiento considerable.</a:t>
            </a:r>
          </a:p>
          <a:p>
            <a:endParaRPr lang="en-ES" dirty="0"/>
          </a:p>
          <a:p>
            <a:r>
              <a:rPr lang="en-ES" dirty="0"/>
              <a:t>No obstante, en los dendogramas parecía que k = 3 también es una buena opción por lo que, para estudiar más afondo la jerarquía, también lo analizamos.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D95DD-4420-F345-BC8C-B97BADC62509}" type="slidenum">
              <a:rPr lang="en-ES" smtClean="0"/>
              <a:t>11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8752781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Vemos aquí los clusterings finales para k = 2 y k = 3.</a:t>
            </a:r>
          </a:p>
          <a:p>
            <a:endParaRPr lang="en-ES" dirty="0"/>
          </a:p>
          <a:p>
            <a:r>
              <a:rPr lang="en-ES" dirty="0"/>
              <a:t>Se puede concluir que CapitalGainLog es la variable más determinante en el clustering jerárquico, dividiendo los individuos casi al completo basandose en la presencia de ganancias o no. Las distintas variables se mantienen similares en ambos clusters.</a:t>
            </a:r>
          </a:p>
          <a:p>
            <a:endParaRPr lang="en-ES" dirty="0"/>
          </a:p>
          <a:p>
            <a:r>
              <a:rPr lang="en-ES" dirty="0"/>
              <a:t>Para el caso de k = 3 observamos un nuevo grupo que se diferencia primordialmente por la variables categoricas, separando ahora por genero a aquellos individuos sin ganancias de capital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D95DD-4420-F345-BC8C-B97BADC62509}" type="slidenum">
              <a:rPr lang="en-ES" smtClean="0"/>
              <a:t>12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8914782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De este primer método obtuvimos información valiosa, CapitalGain esta dominando significativamente a las demás características, seguida de las características categóricas. </a:t>
            </a:r>
          </a:p>
          <a:p>
            <a:endParaRPr lang="en-ES" dirty="0"/>
          </a:p>
          <a:p>
            <a:r>
              <a:rPr lang="en-ES" dirty="0"/>
              <a:t>Por otro lado, se observaron los clusterings para más valores de k y se concluyó que las fusiones no eran arbitrarias, si hay una jerarquía significativa, sin embargo los grupos son mixtos y solpados por lo que no devuelven buenos valores de silhoutte.</a:t>
            </a:r>
          </a:p>
          <a:p>
            <a:endParaRPr lang="en-ES" dirty="0"/>
          </a:p>
          <a:p>
            <a:r>
              <a:rPr lang="en-ES" dirty="0"/>
              <a:t>k = 4 por ejemplo ya separaba por ejemplo a muejres no casadas con alta educación.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D95DD-4420-F345-BC8C-B97BADC62509}" type="slidenum">
              <a:rPr lang="en-ES" smtClean="0"/>
              <a:t>13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16466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Abordaremos una pequeña introducción seguida del preprocesamiento realizado sobre los datos y la presentación de los resultados obtenidos para los distintos métodos de clustering estudiados. Finalmente daremos una conclusión del proyecto.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D95DD-4420-F345-BC8C-B97BADC62509}" type="slidenum">
              <a:rPr lang="en-ES" smtClean="0"/>
              <a:t>2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0102078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proyecto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llevó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cabo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 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técnicas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clustering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sobre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conjunto de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datos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socioeconómicos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con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objetivo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 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identificar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agrupaciones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naturales de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individuos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función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sus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características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personales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laborales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económicas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ello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realizó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 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preprocesamiento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exhaustivo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destinado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 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igualar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peso de las variables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y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garantizar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tanto las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numéricas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las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categóricas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contribuyeran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forma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equilibrada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análisis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Finalmente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procedió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 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evaluación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efecto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distintos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parámetros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algoritmo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con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fin de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comparar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comportamiento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determinar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qué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configuraciones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ofrecían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estructura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grupos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más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coherente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interpretable.</a:t>
            </a:r>
          </a:p>
          <a:p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D95DD-4420-F345-BC8C-B97BADC62509}" type="slidenum">
              <a:rPr lang="en-ES" smtClean="0"/>
              <a:t>3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770732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Para el preprocesamiento realizamos primeramente una limpieza básica, eliminando inconsistencias de formato, vimos que había muy pocas y tuvimos que eliminar únicamente algunos espacios.</a:t>
            </a:r>
          </a:p>
          <a:p>
            <a:endParaRPr lang="en-ES" dirty="0"/>
          </a:p>
          <a:p>
            <a:r>
              <a:rPr lang="en-ES" dirty="0"/>
              <a:t>En cuanto a los valores faltantes, también obtuvimos como resultado que no habí ninguno presente en nuestro conjunto de datos.</a:t>
            </a:r>
          </a:p>
          <a:p>
            <a:endParaRPr lang="en-ES" dirty="0"/>
          </a:p>
          <a:p>
            <a:r>
              <a:rPr lang="en-ES" dirty="0"/>
              <a:t>No obstante, si hayamos muchas filas duplicadas, probablemente pertenecientes a individuos distintos pero con perfiles idénticos, consideramos que estos no aportaban información relevante si no que eran redundantes por tanto optamos por eliminarlos. Redujimos las instancias de aproximadamente 9mil a 7mil personas ayudando al posterior rendimiento.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D95DD-4420-F345-BC8C-B97BADC62509}" type="slidenum">
              <a:rPr lang="en-ES" smtClean="0"/>
              <a:t>4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138406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Realizamos un estudio estadístico sobre la distribución y el rango intercuartílico, obtuvimos que, Age y EducationNum a penas tenían valores atípicos pero las otras dos categorías tenían bastantes. En especial CapitalGain reconocía todo valor distinto de 0 como anómalo debido a que es una variable altamente inundada de 0s.</a:t>
            </a:r>
          </a:p>
          <a:p>
            <a:endParaRPr lang="en-ES" dirty="0"/>
          </a:p>
          <a:p>
            <a:r>
              <a:rPr lang="en-ES" dirty="0"/>
              <a:t>Finalmente decidimos no eliminarlos ya que, consideramos que eran datos reales y que formaban parte de los grupos que queremos representar en nuestro clustering.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D95DD-4420-F345-BC8C-B97BADC62509}" type="slidenum">
              <a:rPr lang="en-ES" smtClean="0"/>
              <a:t>5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8970995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Volviendo a CapitalGain, esta fue una característica muy problemática por su cantidad de 0s y valores extremos.</a:t>
            </a:r>
          </a:p>
          <a:p>
            <a:endParaRPr lang="en-ES" dirty="0"/>
          </a:p>
          <a:p>
            <a:r>
              <a:rPr lang="en-ES" dirty="0"/>
              <a:t>Tratamos de reducir los ejectos de estos aplicando un transformación logarítmica, a pesar de esto siguió siendo asimétrica pero logramos alcanzar una escala mucho más adecuada.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D95DD-4420-F345-BC8C-B97BADC62509}" type="slidenum">
              <a:rPr lang="en-ES" smtClean="0"/>
              <a:t>6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1237029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Como último paso de la limpieza buscamos eliminar variables redundantes, en las cuales se nos hizo interesante la relación entre Education (categórica), y su supuesta representación numérica EducationNum. Codificamos la primera temporalmente con OrdinalEncoder y calculamos la correlación entre ambas. Obtuvimos una correlación de 0.99 por lo que eliminamos Education.</a:t>
            </a:r>
          </a:p>
          <a:p>
            <a:endParaRPr lang="en-ES" dirty="0"/>
          </a:p>
          <a:p>
            <a:r>
              <a:rPr lang="en-ES" dirty="0"/>
              <a:t>Pasando al procesado de los datos, en el escalado tuvimos como primera idea usar RobustScaler ya que no eliminamos datos atípicos. Se ve aquí una comparación de este escalado y StandardScaler. Finalmente vimos que RobustScaler era demasiado agresiva sobre CapitalGain, estirándola, lo que resultaría en un peso excesivo sobre esta con respecto a las demás, por tanto finalmente aplicamos StandardScaler sobre la totalidad de los datos.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D95DD-4420-F345-BC8C-B97BADC62509}" type="slidenum">
              <a:rPr lang="en-ES" smtClean="0"/>
              <a:t>7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1846066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En cuanto a las variables categóricas, descartamos usar OrdinalEncoder para ninguna de ellas pues ninguna era de naturaleza ordinal, aplicamos OneHotEncoder sobre todas (Gender, MaritialSatus y Relationship).</a:t>
            </a:r>
          </a:p>
          <a:p>
            <a:endParaRPr lang="en-ES" dirty="0"/>
          </a:p>
          <a:p>
            <a:r>
              <a:rPr lang="en-ES" dirty="0"/>
              <a:t>Reconocemos que esto implico un aumento de dimensionalidad pero nos permite utilizar estas caracteristicas en el clustering.</a:t>
            </a:r>
          </a:p>
          <a:p>
            <a:endParaRPr lang="en-ES" dirty="0"/>
          </a:p>
          <a:p>
            <a:r>
              <a:rPr lang="en-ES" dirty="0"/>
              <a:t>Mencionar que como solución al problema de CapitalGain se nos ocurrió descomponerla en dos componentes, la misma con aplicacion de logaritmos y otra binaria que indicaba la presencia o no de ganancias, sin embargo, luego descubrimos que estas dos tenían una correlación de 0.99, dando a entender no solo que una es redundante si no que la otra tiene un comportamiento practicamente binario.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D95DD-4420-F345-BC8C-B97BADC62509}" type="slidenum">
              <a:rPr lang="en-ES" smtClean="0"/>
              <a:t>8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2937882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Pasamos al primer metodo de clustering, el jerarquico.</a:t>
            </a:r>
          </a:p>
          <a:p>
            <a:endParaRPr lang="en-ES" dirty="0"/>
          </a:p>
          <a:p>
            <a:r>
              <a:rPr lang="en-ES" dirty="0"/>
              <a:t>Probamos comparar los distintos metodos de linkage, simple, complete, average y ward. En la figura se muestra los resultados para cada uno. Concluimos que el de Ward era el más adecuado pues mostro los saltos más grandes entre clusters y el arbol mas estable, con fusionesgraduales. </a:t>
            </a:r>
          </a:p>
          <a:p>
            <a:endParaRPr lang="en-ES" dirty="0"/>
          </a:p>
          <a:p>
            <a:r>
              <a:rPr lang="en-ES" dirty="0"/>
              <a:t>Gráficamente sospechabamos de un clustering óptimo de entre 2 a 4 clusters.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D95DD-4420-F345-BC8C-B97BADC62509}" type="slidenum">
              <a:rPr lang="en-ES" smtClean="0"/>
              <a:t>9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29743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31BA835-12AC-4E8F-955A-EA3F4DE2791F}" type="datetime1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65143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27756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12774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9831518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82215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40916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4423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002479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38193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1806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44994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73918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81977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65040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78149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00433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16897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BA835-12AC-4E8F-955A-EA3F4DE2791F}" type="datetime1">
              <a:rPr lang="en-US" smtClean="0"/>
              <a:t>10/22/2025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E7843D-FF13-4365-9478-9625B70A2705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7937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="" xmlns:a16="http://schemas.microsoft.com/office/drawing/2014/main" xmlns:a14="http://schemas.microsoft.com/office/drawing/2010/main" xmlns:p14="http://schemas.microsoft.com/office/powerpoint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oncepto ondulado de colores">
            <a:extLst>
              <a:ext uri="{FF2B5EF4-FFF2-40B4-BE49-F238E27FC236}">
                <a16:creationId xmlns:a16="http://schemas.microsoft.com/office/drawing/2014/main" id="{774DD621-8984-D089-C60B-826BBD78FBC9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0000"/>
          </a:blip>
          <a:srcRect t="1672" b="14034"/>
          <a:stretch>
            <a:fillRect/>
          </a:stretch>
        </p:blipFill>
        <p:spPr>
          <a:xfrm>
            <a:off x="-1" y="298451"/>
            <a:ext cx="12188389" cy="685799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4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9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0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1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6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7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8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9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0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1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2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3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4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5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77E52CCF-9715-E4AC-A60C-DA5790A01C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s-ES" dirty="0"/>
              <a:t>MACHINE LEARNING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41F0AAB-F76D-87E2-79F6-1BD415C2C5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s-ES" dirty="0"/>
              <a:t>LAURA GARCÍA GONZÁLEZ Y </a:t>
            </a:r>
            <a:r>
              <a:rPr lang="es-ES" dirty="0" err="1"/>
              <a:t>LUCíA</a:t>
            </a:r>
            <a:r>
              <a:rPr lang="es-ES" dirty="0"/>
              <a:t> MARTÍNEZ MIRAMONTES</a:t>
            </a:r>
          </a:p>
        </p:txBody>
      </p:sp>
    </p:spTree>
    <p:extLst>
      <p:ext uri="{BB962C8B-B14F-4D97-AF65-F5344CB8AC3E}">
        <p14:creationId xmlns:p14="http://schemas.microsoft.com/office/powerpoint/2010/main" val="3790966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AA0D0D-476F-5D17-0EBD-43B8B8A3B3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>
            <a:extLst>
              <a:ext uri="{FF2B5EF4-FFF2-40B4-BE49-F238E27FC236}">
                <a16:creationId xmlns:a16="http://schemas.microsoft.com/office/drawing/2014/main" id="{3CBA50DB-DBC7-4B6E-B3C1-8FF1EA519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1DED8FB6-AF8D-4D98-913D-E6486FEC1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0A805ED2-113B-4584-8827-567B5792F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75" name="Rectangle 5">
                <a:extLst>
                  <a:ext uri="{FF2B5EF4-FFF2-40B4-BE49-F238E27FC236}">
                    <a16:creationId xmlns:a16="http://schemas.microsoft.com/office/drawing/2014/main" id="{C6CF21D8-CC72-4F35-A29E-3AF9E6DA1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6" name="Freeform 6">
                <a:extLst>
                  <a:ext uri="{FF2B5EF4-FFF2-40B4-BE49-F238E27FC236}">
                    <a16:creationId xmlns:a16="http://schemas.microsoft.com/office/drawing/2014/main" id="{8E60A7C3-087D-47B4-AB5A-C8B1042FD2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7" name="Freeform 7">
                <a:extLst>
                  <a:ext uri="{FF2B5EF4-FFF2-40B4-BE49-F238E27FC236}">
                    <a16:creationId xmlns:a16="http://schemas.microsoft.com/office/drawing/2014/main" id="{1885EECE-F6D9-4128-BC90-01583BF269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8" name="Freeform 8">
                <a:extLst>
                  <a:ext uri="{FF2B5EF4-FFF2-40B4-BE49-F238E27FC236}">
                    <a16:creationId xmlns:a16="http://schemas.microsoft.com/office/drawing/2014/main" id="{F44AA128-AA96-4FF2-A1C3-F9D2E7FD38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9" name="Freeform 9">
                <a:extLst>
                  <a:ext uri="{FF2B5EF4-FFF2-40B4-BE49-F238E27FC236}">
                    <a16:creationId xmlns:a16="http://schemas.microsoft.com/office/drawing/2014/main" id="{7E52DC12-230B-4892-B284-F2FE9DE16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0" name="Freeform 10">
                <a:extLst>
                  <a:ext uri="{FF2B5EF4-FFF2-40B4-BE49-F238E27FC236}">
                    <a16:creationId xmlns:a16="http://schemas.microsoft.com/office/drawing/2014/main" id="{A68FBF9E-B81A-41D0-8A03-6CFC30811D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1" name="Freeform 11">
                <a:extLst>
                  <a:ext uri="{FF2B5EF4-FFF2-40B4-BE49-F238E27FC236}">
                    <a16:creationId xmlns:a16="http://schemas.microsoft.com/office/drawing/2014/main" id="{B0047F84-8480-494F-9241-39FF17CFF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2" name="Freeform 12">
                <a:extLst>
                  <a:ext uri="{FF2B5EF4-FFF2-40B4-BE49-F238E27FC236}">
                    <a16:creationId xmlns:a16="http://schemas.microsoft.com/office/drawing/2014/main" id="{8CAF76D8-4B95-4A8E-9EE5-8CCC0A7AD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3" name="Freeform 13">
                <a:extLst>
                  <a:ext uri="{FF2B5EF4-FFF2-40B4-BE49-F238E27FC236}">
                    <a16:creationId xmlns:a16="http://schemas.microsoft.com/office/drawing/2014/main" id="{792F82F3-05A8-4A55-8C5B-81F6678B59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4" name="Freeform 14">
                <a:extLst>
                  <a:ext uri="{FF2B5EF4-FFF2-40B4-BE49-F238E27FC236}">
                    <a16:creationId xmlns:a16="http://schemas.microsoft.com/office/drawing/2014/main" id="{B8472536-021A-4E59-BD59-DDC090A18A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5" name="Freeform 15">
                <a:extLst>
                  <a:ext uri="{FF2B5EF4-FFF2-40B4-BE49-F238E27FC236}">
                    <a16:creationId xmlns:a16="http://schemas.microsoft.com/office/drawing/2014/main" id="{AEBEF646-3C12-469F-B194-A161A7A95D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6" name="Line 16">
                <a:extLst>
                  <a:ext uri="{FF2B5EF4-FFF2-40B4-BE49-F238E27FC236}">
                    <a16:creationId xmlns:a16="http://schemas.microsoft.com/office/drawing/2014/main" id="{D4501159-D7AC-4307-9DFC-C8F3A9434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7" name="Freeform 17">
                <a:extLst>
                  <a:ext uri="{FF2B5EF4-FFF2-40B4-BE49-F238E27FC236}">
                    <a16:creationId xmlns:a16="http://schemas.microsoft.com/office/drawing/2014/main" id="{B5244C41-454C-47D8-A6A9-C17EC2A366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8" name="Freeform 18">
                <a:extLst>
                  <a:ext uri="{FF2B5EF4-FFF2-40B4-BE49-F238E27FC236}">
                    <a16:creationId xmlns:a16="http://schemas.microsoft.com/office/drawing/2014/main" id="{8FA883B8-99FB-4540-B573-F0674BFB1C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9" name="Freeform 19">
                <a:extLst>
                  <a:ext uri="{FF2B5EF4-FFF2-40B4-BE49-F238E27FC236}">
                    <a16:creationId xmlns:a16="http://schemas.microsoft.com/office/drawing/2014/main" id="{F1178B7C-5A00-4E5B-9010-B1477621E0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0" name="Freeform 20">
                <a:extLst>
                  <a:ext uri="{FF2B5EF4-FFF2-40B4-BE49-F238E27FC236}">
                    <a16:creationId xmlns:a16="http://schemas.microsoft.com/office/drawing/2014/main" id="{E359D5D8-EE2E-4714-A40A-C3A6D91F98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1" name="Rectangle 21">
                <a:extLst>
                  <a:ext uri="{FF2B5EF4-FFF2-40B4-BE49-F238E27FC236}">
                    <a16:creationId xmlns:a16="http://schemas.microsoft.com/office/drawing/2014/main" id="{8A89C2E5-F892-4666-85FB-995578FBC7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2" name="Freeform 22">
                <a:extLst>
                  <a:ext uri="{FF2B5EF4-FFF2-40B4-BE49-F238E27FC236}">
                    <a16:creationId xmlns:a16="http://schemas.microsoft.com/office/drawing/2014/main" id="{6DC6174B-0EC3-4A81-A0D1-D10DBB869A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3" name="Freeform 23">
                <a:extLst>
                  <a:ext uri="{FF2B5EF4-FFF2-40B4-BE49-F238E27FC236}">
                    <a16:creationId xmlns:a16="http://schemas.microsoft.com/office/drawing/2014/main" id="{2CB96070-0553-4F79-984C-8DABB1CD5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4" name="Freeform 24">
                <a:extLst>
                  <a:ext uri="{FF2B5EF4-FFF2-40B4-BE49-F238E27FC236}">
                    <a16:creationId xmlns:a16="http://schemas.microsoft.com/office/drawing/2014/main" id="{BA23B6E2-3718-4009-B80E-9279154B1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5" name="Freeform 25">
                <a:extLst>
                  <a:ext uri="{FF2B5EF4-FFF2-40B4-BE49-F238E27FC236}">
                    <a16:creationId xmlns:a16="http://schemas.microsoft.com/office/drawing/2014/main" id="{CAFB32D5-E528-419B-80EE-147563397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6" name="Freeform 26">
                <a:extLst>
                  <a:ext uri="{FF2B5EF4-FFF2-40B4-BE49-F238E27FC236}">
                    <a16:creationId xmlns:a16="http://schemas.microsoft.com/office/drawing/2014/main" id="{A68ADD35-4FEA-404D-B2F3-23556E6E8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7" name="Freeform 27">
                <a:extLst>
                  <a:ext uri="{FF2B5EF4-FFF2-40B4-BE49-F238E27FC236}">
                    <a16:creationId xmlns:a16="http://schemas.microsoft.com/office/drawing/2014/main" id="{89CF17CA-49E3-4B4A-836A-4FD55C67BE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8" name="Freeform 28">
                <a:extLst>
                  <a:ext uri="{FF2B5EF4-FFF2-40B4-BE49-F238E27FC236}">
                    <a16:creationId xmlns:a16="http://schemas.microsoft.com/office/drawing/2014/main" id="{AB394F2E-F3E7-4CED-84A9-35C47AB287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9" name="Freeform 29">
                <a:extLst>
                  <a:ext uri="{FF2B5EF4-FFF2-40B4-BE49-F238E27FC236}">
                    <a16:creationId xmlns:a16="http://schemas.microsoft.com/office/drawing/2014/main" id="{FF816C2F-3999-4A9F-8395-5D68ED33A4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00" name="Freeform 30">
                <a:extLst>
                  <a:ext uri="{FF2B5EF4-FFF2-40B4-BE49-F238E27FC236}">
                    <a16:creationId xmlns:a16="http://schemas.microsoft.com/office/drawing/2014/main" id="{82AD6AC6-71D5-4BD8-9185-D3062968B5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01" name="Freeform 31">
                <a:extLst>
                  <a:ext uri="{FF2B5EF4-FFF2-40B4-BE49-F238E27FC236}">
                    <a16:creationId xmlns:a16="http://schemas.microsoft.com/office/drawing/2014/main" id="{743A50C2-65CF-4F4C-B412-6149A93AC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6C0E7A88-FEDF-4C4F-A6B4-F7DDE9DE92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65" name="Freeform 32">
                <a:extLst>
                  <a:ext uri="{FF2B5EF4-FFF2-40B4-BE49-F238E27FC236}">
                    <a16:creationId xmlns:a16="http://schemas.microsoft.com/office/drawing/2014/main" id="{AE94B3EE-D5C0-4BDE-B6AA-7599F0486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66" name="Freeform 33">
                <a:extLst>
                  <a:ext uri="{FF2B5EF4-FFF2-40B4-BE49-F238E27FC236}">
                    <a16:creationId xmlns:a16="http://schemas.microsoft.com/office/drawing/2014/main" id="{5EF110E8-C00D-454E-8F3A-ECF2D35667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67" name="Freeform 34">
                <a:extLst>
                  <a:ext uri="{FF2B5EF4-FFF2-40B4-BE49-F238E27FC236}">
                    <a16:creationId xmlns:a16="http://schemas.microsoft.com/office/drawing/2014/main" id="{BFC5F327-6927-4F35-9AF6-C45527BB45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68" name="Freeform 35">
                <a:extLst>
                  <a:ext uri="{FF2B5EF4-FFF2-40B4-BE49-F238E27FC236}">
                    <a16:creationId xmlns:a16="http://schemas.microsoft.com/office/drawing/2014/main" id="{BF2D314D-AEDE-418D-9702-D3CDB98C3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69" name="Freeform 36">
                <a:extLst>
                  <a:ext uri="{FF2B5EF4-FFF2-40B4-BE49-F238E27FC236}">
                    <a16:creationId xmlns:a16="http://schemas.microsoft.com/office/drawing/2014/main" id="{64FD07F8-3CA6-4209-9A9E-30609FE9A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0" name="Freeform 37">
                <a:extLst>
                  <a:ext uri="{FF2B5EF4-FFF2-40B4-BE49-F238E27FC236}">
                    <a16:creationId xmlns:a16="http://schemas.microsoft.com/office/drawing/2014/main" id="{AB0AE24D-CD49-4B57-82E0-780F62AE4F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1" name="Freeform 38">
                <a:extLst>
                  <a:ext uri="{FF2B5EF4-FFF2-40B4-BE49-F238E27FC236}">
                    <a16:creationId xmlns:a16="http://schemas.microsoft.com/office/drawing/2014/main" id="{66803AF8-6368-45E6-A0B7-C0C4CFFEEB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2" name="Freeform 39">
                <a:extLst>
                  <a:ext uri="{FF2B5EF4-FFF2-40B4-BE49-F238E27FC236}">
                    <a16:creationId xmlns:a16="http://schemas.microsoft.com/office/drawing/2014/main" id="{B4761E05-2792-472B-A814-9616151CF3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3" name="Freeform 40">
                <a:extLst>
                  <a:ext uri="{FF2B5EF4-FFF2-40B4-BE49-F238E27FC236}">
                    <a16:creationId xmlns:a16="http://schemas.microsoft.com/office/drawing/2014/main" id="{40B6A261-9427-4E70-9564-048AD009BD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4" name="Rectangle 41">
                <a:extLst>
                  <a:ext uri="{FF2B5EF4-FFF2-40B4-BE49-F238E27FC236}">
                    <a16:creationId xmlns:a16="http://schemas.microsoft.com/office/drawing/2014/main" id="{68BFDFBE-2286-4123-9436-E1DF84AF49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</p:grpSp>
      </p:grpSp>
      <p:pic>
        <p:nvPicPr>
          <p:cNvPr id="103" name="Picture 2">
            <a:extLst>
              <a:ext uri="{FF2B5EF4-FFF2-40B4-BE49-F238E27FC236}">
                <a16:creationId xmlns:a16="http://schemas.microsoft.com/office/drawing/2014/main" id="{5B3DE270-418F-47A7-B311-C4D876041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FA51988-FF4A-C187-87CE-0B4D21D08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s-ES" sz="2400">
                <a:solidFill>
                  <a:srgbClr val="FFFFFF"/>
                </a:solidFill>
              </a:rPr>
              <a:t>HIERARCHICAL CLUSTERING - MANHATTAN</a:t>
            </a:r>
            <a:br>
              <a:rPr lang="es-ES" sz="2400">
                <a:solidFill>
                  <a:srgbClr val="FFFFFF"/>
                </a:solidFill>
              </a:rPr>
            </a:br>
            <a:endParaRPr lang="es-ES" sz="2400">
              <a:solidFill>
                <a:srgbClr val="FFFFFF"/>
              </a:solidFill>
            </a:endParaRPr>
          </a:p>
        </p:txBody>
      </p:sp>
      <p:sp useBgFill="1">
        <p:nvSpPr>
          <p:cNvPr id="105" name="Round Diagonal Corner Rectangle 11">
            <a:extLst>
              <a:ext uri="{FF2B5EF4-FFF2-40B4-BE49-F238E27FC236}">
                <a16:creationId xmlns:a16="http://schemas.microsoft.com/office/drawing/2014/main" id="{A1351C6B-7343-451F-AB4A-1CE294A4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0781407-A13B-9941-71F2-74617A427DC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036041" y="2249487"/>
            <a:ext cx="3281004" cy="354171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Euclídea → saltos claros en el </a:t>
            </a:r>
            <a:r>
              <a:rPr kumimoji="0" lang="es-ES" altLang="es-ES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dendrograma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, permitiendo identificar </a:t>
            </a:r>
            <a:r>
              <a:rPr kumimoji="0" lang="es-ES" altLang="es-ES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clusters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naturales.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Manhattan → </a:t>
            </a:r>
            <a:r>
              <a:rPr kumimoji="0" lang="es-ES" altLang="es-ES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dendrograma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poco informativo, sin agrupaciones intermedias claras.</a:t>
            </a:r>
          </a:p>
        </p:txBody>
      </p:sp>
      <p:pic>
        <p:nvPicPr>
          <p:cNvPr id="4" name="Picture 3" descr="A group of graphs showing different colors&#10;&#10;AI-generated content may be incorrect.">
            <a:extLst>
              <a:ext uri="{FF2B5EF4-FFF2-40B4-BE49-F238E27FC236}">
                <a16:creationId xmlns:a16="http://schemas.microsoft.com/office/drawing/2014/main" id="{19A09F97-B908-6F03-28CD-318CCA41DA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206" y="1539875"/>
            <a:ext cx="6062816" cy="398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0080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7C657B7-F41E-3243-AB38-EC00C1794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384AE54-58C1-A45E-1C98-3C028110C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61050"/>
            <a:ext cx="2983087" cy="1478570"/>
          </a:xfrm>
        </p:spPr>
        <p:txBody>
          <a:bodyPr>
            <a:normAutofit fontScale="90000"/>
          </a:bodyPr>
          <a:lstStyle/>
          <a:p>
            <a:r>
              <a:rPr lang="es-ES" sz="3200" dirty="0">
                <a:solidFill>
                  <a:srgbClr val="FFFFFF"/>
                </a:solidFill>
              </a:rPr>
              <a:t>HIERARCHICAL CLUSTERING - </a:t>
            </a:r>
            <a:r>
              <a:rPr lang="es-ES" sz="3200" dirty="0" err="1">
                <a:solidFill>
                  <a:srgbClr val="FFFFFF"/>
                </a:solidFill>
              </a:rPr>
              <a:t>Silhoutte</a:t>
            </a:r>
            <a:r>
              <a:rPr lang="es-ES" sz="3200" dirty="0">
                <a:solidFill>
                  <a:srgbClr val="FFFFFF"/>
                </a:solidFill>
              </a:rPr>
              <a:t> score</a:t>
            </a:r>
            <a:br>
              <a:rPr lang="es-ES" sz="3200" dirty="0">
                <a:solidFill>
                  <a:srgbClr val="FFFFFF"/>
                </a:solidFill>
              </a:rPr>
            </a:br>
            <a:endParaRPr lang="es-ES" sz="3200" dirty="0">
              <a:solidFill>
                <a:srgbClr val="FFFFFF"/>
              </a:solidFill>
            </a:endParaRPr>
          </a:p>
        </p:txBody>
      </p:sp>
      <p:pic>
        <p:nvPicPr>
          <p:cNvPr id="6" name="Content Placeholder 5" descr="A graph with a line&#10;&#10;AI-generated content may be incorrect.">
            <a:extLst>
              <a:ext uri="{FF2B5EF4-FFF2-40B4-BE49-F238E27FC236}">
                <a16:creationId xmlns:a16="http://schemas.microsoft.com/office/drawing/2014/main" id="{8DE56F88-9636-6CE2-D2BA-1B2861BBC5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696" y="565655"/>
            <a:ext cx="7046520" cy="5655758"/>
          </a:xfr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9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0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5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6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7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8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9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0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1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2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3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4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9" name="Rectangle 1">
            <a:extLst>
              <a:ext uri="{FF2B5EF4-FFF2-40B4-BE49-F238E27FC236}">
                <a16:creationId xmlns:a16="http://schemas.microsoft.com/office/drawing/2014/main" id="{CD963777-15FC-9F71-DBE2-9828EB6F89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9414" y="1814588"/>
            <a:ext cx="3281004" cy="354171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lang="es-ES" altLang="es-ES" sz="1800" dirty="0">
                <a:solidFill>
                  <a:srgbClr val="FFFFFF"/>
                </a:solidFill>
                <a:latin typeface="Arial" panose="020B0604020202020204" pitchFamily="34" charset="0"/>
              </a:rPr>
              <a:t>Pico claro en K = 2, los datos tienen una separación natural en dos perfiles.</a:t>
            </a: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endParaRPr lang="es-ES" altLang="es-ES" sz="1800" dirty="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lang="es-ES" altLang="es-ES" sz="1800" dirty="0">
                <a:solidFill>
                  <a:srgbClr val="FFFFFF"/>
                </a:solidFill>
                <a:latin typeface="Arial" panose="020B0604020202020204" pitchFamily="34" charset="0"/>
              </a:rPr>
              <a:t>Estructura jerárquica débil, los coeficientes indican alto solapamiento de los </a:t>
            </a:r>
            <a:r>
              <a:rPr lang="es-ES" altLang="es-ES" sz="1800" dirty="0" err="1">
                <a:solidFill>
                  <a:srgbClr val="FFFFFF"/>
                </a:solidFill>
                <a:latin typeface="Arial" panose="020B0604020202020204" pitchFamily="34" charset="0"/>
              </a:rPr>
              <a:t>clusters</a:t>
            </a:r>
            <a:r>
              <a:rPr lang="es-ES" altLang="es-ES" sz="1800" dirty="0">
                <a:solidFill>
                  <a:srgbClr val="FFFFFF"/>
                </a:solidFill>
                <a:latin typeface="Arial" panose="020B0604020202020204" pitchFamily="34" charset="0"/>
              </a:rPr>
              <a:t> en general</a:t>
            </a:r>
          </a:p>
        </p:txBody>
      </p:sp>
    </p:spTree>
    <p:extLst>
      <p:ext uri="{BB962C8B-B14F-4D97-AF65-F5344CB8AC3E}">
        <p14:creationId xmlns:p14="http://schemas.microsoft.com/office/powerpoint/2010/main" val="33083376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Picture 2">
            <a:extLst>
              <a:ext uri="{FF2B5EF4-FFF2-40B4-BE49-F238E27FC236}">
                <a16:creationId xmlns:a16="http://schemas.microsoft.com/office/drawing/2014/main" id="{FD3BFD04-77D1-4FB5-A159-35084E2C61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4" name="Group 113">
            <a:extLst>
              <a:ext uri="{FF2B5EF4-FFF2-40B4-BE49-F238E27FC236}">
                <a16:creationId xmlns:a16="http://schemas.microsoft.com/office/drawing/2014/main" id="{30B85FB2-B686-4546-B01D-17A122BACA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45CCB97F-DB3B-4939-ABF0-CEDED7249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27" name="Rectangle 5">
                <a:extLst>
                  <a:ext uri="{FF2B5EF4-FFF2-40B4-BE49-F238E27FC236}">
                    <a16:creationId xmlns:a16="http://schemas.microsoft.com/office/drawing/2014/main" id="{9DEDF1F5-B144-4E61-A93B-DF131E62CE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8" name="Freeform 6">
                <a:extLst>
                  <a:ext uri="{FF2B5EF4-FFF2-40B4-BE49-F238E27FC236}">
                    <a16:creationId xmlns:a16="http://schemas.microsoft.com/office/drawing/2014/main" id="{AB937A00-7D28-489C-BF2D-85C9FE1330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9" name="Freeform 7">
                <a:extLst>
                  <a:ext uri="{FF2B5EF4-FFF2-40B4-BE49-F238E27FC236}">
                    <a16:creationId xmlns:a16="http://schemas.microsoft.com/office/drawing/2014/main" id="{9B6FDA50-4B9D-47D9-8807-59651FD0D3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0" name="Freeform 8">
                <a:extLst>
                  <a:ext uri="{FF2B5EF4-FFF2-40B4-BE49-F238E27FC236}">
                    <a16:creationId xmlns:a16="http://schemas.microsoft.com/office/drawing/2014/main" id="{BFBE3212-C518-48C0-A538-22E13450EE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1" name="Freeform 9">
                <a:extLst>
                  <a:ext uri="{FF2B5EF4-FFF2-40B4-BE49-F238E27FC236}">
                    <a16:creationId xmlns:a16="http://schemas.microsoft.com/office/drawing/2014/main" id="{DB66EBCA-80AB-4133-A201-9F8134577F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2" name="Freeform 10">
                <a:extLst>
                  <a:ext uri="{FF2B5EF4-FFF2-40B4-BE49-F238E27FC236}">
                    <a16:creationId xmlns:a16="http://schemas.microsoft.com/office/drawing/2014/main" id="{BE2107C9-8602-4900-B4B4-D13611B68B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3" name="Freeform 11">
                <a:extLst>
                  <a:ext uri="{FF2B5EF4-FFF2-40B4-BE49-F238E27FC236}">
                    <a16:creationId xmlns:a16="http://schemas.microsoft.com/office/drawing/2014/main" id="{24B5E7BF-E3D5-41ED-908A-569FA6DE45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4" name="Freeform 12">
                <a:extLst>
                  <a:ext uri="{FF2B5EF4-FFF2-40B4-BE49-F238E27FC236}">
                    <a16:creationId xmlns:a16="http://schemas.microsoft.com/office/drawing/2014/main" id="{D270C773-B463-4311-BB4C-DC4C44FDAA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5" name="Freeform 13">
                <a:extLst>
                  <a:ext uri="{FF2B5EF4-FFF2-40B4-BE49-F238E27FC236}">
                    <a16:creationId xmlns:a16="http://schemas.microsoft.com/office/drawing/2014/main" id="{6BC18564-A239-4C4B-B7D5-4A3769CE3D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6" name="Freeform 14">
                <a:extLst>
                  <a:ext uri="{FF2B5EF4-FFF2-40B4-BE49-F238E27FC236}">
                    <a16:creationId xmlns:a16="http://schemas.microsoft.com/office/drawing/2014/main" id="{3D9A7A0F-04F5-4EF6-B884-50AE0610F1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7" name="Freeform 15">
                <a:extLst>
                  <a:ext uri="{FF2B5EF4-FFF2-40B4-BE49-F238E27FC236}">
                    <a16:creationId xmlns:a16="http://schemas.microsoft.com/office/drawing/2014/main" id="{7E0D4876-341D-4983-815A-4AEDD46F6F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8" name="Line 16">
                <a:extLst>
                  <a:ext uri="{FF2B5EF4-FFF2-40B4-BE49-F238E27FC236}">
                    <a16:creationId xmlns:a16="http://schemas.microsoft.com/office/drawing/2014/main" id="{5BEF60E7-344C-49D0-8748-3A3A37BD3F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9" name="Freeform 17">
                <a:extLst>
                  <a:ext uri="{FF2B5EF4-FFF2-40B4-BE49-F238E27FC236}">
                    <a16:creationId xmlns:a16="http://schemas.microsoft.com/office/drawing/2014/main" id="{FB606D79-EB93-49B4-9387-4302CC9F3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0" name="Freeform 18">
                <a:extLst>
                  <a:ext uri="{FF2B5EF4-FFF2-40B4-BE49-F238E27FC236}">
                    <a16:creationId xmlns:a16="http://schemas.microsoft.com/office/drawing/2014/main" id="{BF49C646-5DA1-4717-B05F-99AB8E046E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1" name="Freeform 19">
                <a:extLst>
                  <a:ext uri="{FF2B5EF4-FFF2-40B4-BE49-F238E27FC236}">
                    <a16:creationId xmlns:a16="http://schemas.microsoft.com/office/drawing/2014/main" id="{ADE02A67-7AE8-4FC3-B101-230871F1DF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2" name="Freeform 20">
                <a:extLst>
                  <a:ext uri="{FF2B5EF4-FFF2-40B4-BE49-F238E27FC236}">
                    <a16:creationId xmlns:a16="http://schemas.microsoft.com/office/drawing/2014/main" id="{72BAD5DE-952F-4D28-96DE-61ECA1FFE2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3" name="Rectangle 21">
                <a:extLst>
                  <a:ext uri="{FF2B5EF4-FFF2-40B4-BE49-F238E27FC236}">
                    <a16:creationId xmlns:a16="http://schemas.microsoft.com/office/drawing/2014/main" id="{51BB8E4C-85FF-4480-A425-F9C672FCD7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4" name="Freeform 22">
                <a:extLst>
                  <a:ext uri="{FF2B5EF4-FFF2-40B4-BE49-F238E27FC236}">
                    <a16:creationId xmlns:a16="http://schemas.microsoft.com/office/drawing/2014/main" id="{3E649AA8-8534-4C24-BA83-9C0F4D9C09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5" name="Freeform 23">
                <a:extLst>
                  <a:ext uri="{FF2B5EF4-FFF2-40B4-BE49-F238E27FC236}">
                    <a16:creationId xmlns:a16="http://schemas.microsoft.com/office/drawing/2014/main" id="{3A3C2D0A-7FF6-4F97-99B9-973E5E8381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6" name="Freeform 24">
                <a:extLst>
                  <a:ext uri="{FF2B5EF4-FFF2-40B4-BE49-F238E27FC236}">
                    <a16:creationId xmlns:a16="http://schemas.microsoft.com/office/drawing/2014/main" id="{1D33A404-96DB-40D1-A361-5C09D2FF75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7" name="Freeform 25">
                <a:extLst>
                  <a:ext uri="{FF2B5EF4-FFF2-40B4-BE49-F238E27FC236}">
                    <a16:creationId xmlns:a16="http://schemas.microsoft.com/office/drawing/2014/main" id="{B67A8029-EDD8-46B3-A24F-3484B84ADA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8" name="Freeform 26">
                <a:extLst>
                  <a:ext uri="{FF2B5EF4-FFF2-40B4-BE49-F238E27FC236}">
                    <a16:creationId xmlns:a16="http://schemas.microsoft.com/office/drawing/2014/main" id="{2C111128-EAC0-4125-BEAF-48D4861BE2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9" name="Freeform 27">
                <a:extLst>
                  <a:ext uri="{FF2B5EF4-FFF2-40B4-BE49-F238E27FC236}">
                    <a16:creationId xmlns:a16="http://schemas.microsoft.com/office/drawing/2014/main" id="{90EF503E-0E60-484F-8786-498B524487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50" name="Freeform 28">
                <a:extLst>
                  <a:ext uri="{FF2B5EF4-FFF2-40B4-BE49-F238E27FC236}">
                    <a16:creationId xmlns:a16="http://schemas.microsoft.com/office/drawing/2014/main" id="{BAEB64C1-8AA2-4861-8AFD-01864EF238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51" name="Freeform 29">
                <a:extLst>
                  <a:ext uri="{FF2B5EF4-FFF2-40B4-BE49-F238E27FC236}">
                    <a16:creationId xmlns:a16="http://schemas.microsoft.com/office/drawing/2014/main" id="{7B868A5A-03B3-474C-AB72-31AB04835E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52" name="Freeform 30">
                <a:extLst>
                  <a:ext uri="{FF2B5EF4-FFF2-40B4-BE49-F238E27FC236}">
                    <a16:creationId xmlns:a16="http://schemas.microsoft.com/office/drawing/2014/main" id="{C09ACD48-1E0F-4BCB-9028-0B79C43DE5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53" name="Freeform 31">
                <a:extLst>
                  <a:ext uri="{FF2B5EF4-FFF2-40B4-BE49-F238E27FC236}">
                    <a16:creationId xmlns:a16="http://schemas.microsoft.com/office/drawing/2014/main" id="{B5D4FF3D-341E-4DFE-B4CD-9916246F59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</p:grp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3E7B0719-8F32-457D-83EB-E0A00622B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7" name="Freeform 32">
                <a:extLst>
                  <a:ext uri="{FF2B5EF4-FFF2-40B4-BE49-F238E27FC236}">
                    <a16:creationId xmlns:a16="http://schemas.microsoft.com/office/drawing/2014/main" id="{E056FF60-EFE3-4685-95A1-AEDB7F5626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18" name="Freeform 33">
                <a:extLst>
                  <a:ext uri="{FF2B5EF4-FFF2-40B4-BE49-F238E27FC236}">
                    <a16:creationId xmlns:a16="http://schemas.microsoft.com/office/drawing/2014/main" id="{5E9EA8FB-5CA0-4030-853C-54B4993049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19" name="Freeform 34">
                <a:extLst>
                  <a:ext uri="{FF2B5EF4-FFF2-40B4-BE49-F238E27FC236}">
                    <a16:creationId xmlns:a16="http://schemas.microsoft.com/office/drawing/2014/main" id="{387B387A-44A6-42A0-BACA-71AC19FCA0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0" name="Freeform 35">
                <a:extLst>
                  <a:ext uri="{FF2B5EF4-FFF2-40B4-BE49-F238E27FC236}">
                    <a16:creationId xmlns:a16="http://schemas.microsoft.com/office/drawing/2014/main" id="{4424F11E-20C0-4CFE-BE79-CDE4469FED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1" name="Freeform 36">
                <a:extLst>
                  <a:ext uri="{FF2B5EF4-FFF2-40B4-BE49-F238E27FC236}">
                    <a16:creationId xmlns:a16="http://schemas.microsoft.com/office/drawing/2014/main" id="{7BEDF974-EB25-4769-BDD6-F16430FF2C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2" name="Freeform 37">
                <a:extLst>
                  <a:ext uri="{FF2B5EF4-FFF2-40B4-BE49-F238E27FC236}">
                    <a16:creationId xmlns:a16="http://schemas.microsoft.com/office/drawing/2014/main" id="{7AD36026-D842-4FF4-905B-CEA8481F55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3" name="Freeform 38">
                <a:extLst>
                  <a:ext uri="{FF2B5EF4-FFF2-40B4-BE49-F238E27FC236}">
                    <a16:creationId xmlns:a16="http://schemas.microsoft.com/office/drawing/2014/main" id="{5EBAAB58-B39B-410E-97BA-4D33B0A9C0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4" name="Freeform 39">
                <a:extLst>
                  <a:ext uri="{FF2B5EF4-FFF2-40B4-BE49-F238E27FC236}">
                    <a16:creationId xmlns:a16="http://schemas.microsoft.com/office/drawing/2014/main" id="{57F900A9-A201-4C4D-9229-14F784AECE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5" name="Freeform 40">
                <a:extLst>
                  <a:ext uri="{FF2B5EF4-FFF2-40B4-BE49-F238E27FC236}">
                    <a16:creationId xmlns:a16="http://schemas.microsoft.com/office/drawing/2014/main" id="{EFF4B280-5D63-4917-8757-8088E70BA2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6" name="Rectangle 41">
                <a:extLst>
                  <a:ext uri="{FF2B5EF4-FFF2-40B4-BE49-F238E27FC236}">
                    <a16:creationId xmlns:a16="http://schemas.microsoft.com/office/drawing/2014/main" id="{9CD67EA3-2BB1-4AE4-AFF9-BE18B6161B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FB266C5-2D81-7B4D-E4A3-780FB89B2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8643" y="618518"/>
            <a:ext cx="6188402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HIERARCHICAL CLUSTERING – </a:t>
            </a:r>
            <a:r>
              <a:rPr lang="en-US" dirty="0" err="1"/>
              <a:t>Clusterings</a:t>
            </a:r>
            <a:r>
              <a:rPr lang="en-US" dirty="0"/>
              <a:t> finales</a:t>
            </a:r>
          </a:p>
        </p:txBody>
      </p:sp>
      <p:sp>
        <p:nvSpPr>
          <p:cNvPr id="155" name="Round Diagonal Corner Rectangle 6">
            <a:extLst>
              <a:ext uri="{FF2B5EF4-FFF2-40B4-BE49-F238E27FC236}">
                <a16:creationId xmlns:a16="http://schemas.microsoft.com/office/drawing/2014/main" id="{C169E84F-4748-4D61-A105-357962627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579" y="808057"/>
            <a:ext cx="3821429" cy="5234394"/>
          </a:xfrm>
          <a:prstGeom prst="round2DiagRect">
            <a:avLst>
              <a:gd name="adj1" fmla="val 11323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Content Placeholder 1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FE0767F-EDA4-5953-7E01-4D83D9F7FF1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314" y="1137622"/>
            <a:ext cx="3043244" cy="2206352"/>
          </a:xfrm>
          <a:prstGeom prst="rect">
            <a:avLst/>
          </a:prstGeom>
        </p:spPr>
      </p:pic>
      <p:pic>
        <p:nvPicPr>
          <p:cNvPr id="10" name="Content Placeholder 9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01327791-0F52-9EAB-AF64-2E80024D98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616" y="3610471"/>
            <a:ext cx="3178638" cy="2002541"/>
          </a:xfrm>
          <a:prstGeom prst="rect">
            <a:avLst/>
          </a:prstGeom>
        </p:spPr>
      </p:pic>
      <p:sp>
        <p:nvSpPr>
          <p:cNvPr id="107" name="Content Placeholder 20">
            <a:extLst>
              <a:ext uri="{FF2B5EF4-FFF2-40B4-BE49-F238E27FC236}">
                <a16:creationId xmlns:a16="http://schemas.microsoft.com/office/drawing/2014/main" id="{ABC8C867-028E-37A8-D2AE-2C9ABDCBC6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28643" y="2249487"/>
            <a:ext cx="6188402" cy="354171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Para K = 2 y K = 3: variable </a:t>
            </a:r>
            <a:r>
              <a:rPr lang="en-US" dirty="0" err="1"/>
              <a:t>determinante</a:t>
            </a:r>
            <a:r>
              <a:rPr lang="en-US" dirty="0"/>
              <a:t> es </a:t>
            </a:r>
            <a:r>
              <a:rPr lang="en-US" dirty="0" err="1"/>
              <a:t>CapitalGainLog</a:t>
            </a:r>
            <a:r>
              <a:rPr lang="en-US" dirty="0"/>
              <a:t> -&gt; </a:t>
            </a:r>
            <a:r>
              <a:rPr lang="en-US" dirty="0" err="1"/>
              <a:t>explica</a:t>
            </a:r>
            <a:r>
              <a:rPr lang="en-US" dirty="0"/>
              <a:t> </a:t>
            </a:r>
            <a:r>
              <a:rPr lang="en-US" dirty="0" err="1"/>
              <a:t>que</a:t>
            </a:r>
            <a:r>
              <a:rPr lang="en-US" dirty="0"/>
              <a:t> </a:t>
            </a:r>
            <a:r>
              <a:rPr lang="en-US" dirty="0" err="1"/>
              <a:t>haya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division </a:t>
            </a:r>
            <a:r>
              <a:rPr lang="en-US" dirty="0" err="1"/>
              <a:t>en</a:t>
            </a:r>
            <a:r>
              <a:rPr lang="en-US" dirty="0"/>
              <a:t> dos de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datos</a:t>
            </a:r>
            <a:endParaRPr lang="en-US" dirty="0"/>
          </a:p>
          <a:p>
            <a:r>
              <a:rPr lang="en-US" dirty="0"/>
              <a:t>Variables </a:t>
            </a:r>
            <a:r>
              <a:rPr lang="en-US" dirty="0" err="1"/>
              <a:t>cuantitativas</a:t>
            </a:r>
            <a:r>
              <a:rPr lang="en-US" dirty="0"/>
              <a:t> a </a:t>
            </a:r>
            <a:r>
              <a:rPr lang="en-US" dirty="0" err="1"/>
              <a:t>penas</a:t>
            </a:r>
            <a:r>
              <a:rPr lang="en-US" dirty="0"/>
              <a:t> </a:t>
            </a:r>
            <a:r>
              <a:rPr lang="en-US" dirty="0" err="1"/>
              <a:t>tienen</a:t>
            </a:r>
            <a:r>
              <a:rPr lang="en-US" dirty="0"/>
              <a:t> peso (se </a:t>
            </a:r>
            <a:r>
              <a:rPr lang="en-US" dirty="0" err="1"/>
              <a:t>mantienen</a:t>
            </a:r>
            <a:r>
              <a:rPr lang="en-US" dirty="0"/>
              <a:t> </a:t>
            </a:r>
            <a:r>
              <a:rPr lang="en-US" dirty="0" err="1"/>
              <a:t>constantes</a:t>
            </a:r>
            <a:r>
              <a:rPr lang="en-US" dirty="0"/>
              <a:t> a lo largo de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distintos</a:t>
            </a:r>
            <a:r>
              <a:rPr lang="en-US" dirty="0"/>
              <a:t> </a:t>
            </a:r>
            <a:r>
              <a:rPr lang="en-US" dirty="0" err="1"/>
              <a:t>clusterings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396062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62C6A8-82C8-BFC4-185A-8E854AE12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" name="Rectangle 105">
            <a:extLst>
              <a:ext uri="{FF2B5EF4-FFF2-40B4-BE49-F238E27FC236}">
                <a16:creationId xmlns:a16="http://schemas.microsoft.com/office/drawing/2014/main" id="{E978A47D-4F17-40FE-AB70-7AF78A957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" y="-142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85BE3A7E-6A3F-401E-A025-BBB8FDB8D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60000"/>
            </a:schemeClr>
          </a:solidFill>
        </p:grpSpPr>
        <p:sp>
          <p:nvSpPr>
            <p:cNvPr id="109" name="Rectangle 5">
              <a:extLst>
                <a:ext uri="{FF2B5EF4-FFF2-40B4-BE49-F238E27FC236}">
                  <a16:creationId xmlns:a16="http://schemas.microsoft.com/office/drawing/2014/main" id="{41EE9036-817C-476C-BD59-B5184F9A3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0" name="Freeform 6">
              <a:extLst>
                <a:ext uri="{FF2B5EF4-FFF2-40B4-BE49-F238E27FC236}">
                  <a16:creationId xmlns:a16="http://schemas.microsoft.com/office/drawing/2014/main" id="{F098087A-B4E4-4300-A841-44988BD88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1" name="Freeform 7">
              <a:extLst>
                <a:ext uri="{FF2B5EF4-FFF2-40B4-BE49-F238E27FC236}">
                  <a16:creationId xmlns:a16="http://schemas.microsoft.com/office/drawing/2014/main" id="{F5BD5F4B-A39C-4DF9-84E4-A4D33F30E6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2" name="Freeform 8">
              <a:extLst>
                <a:ext uri="{FF2B5EF4-FFF2-40B4-BE49-F238E27FC236}">
                  <a16:creationId xmlns:a16="http://schemas.microsoft.com/office/drawing/2014/main" id="{D7FA9858-BFA0-4D5B-AF72-B1B65EB069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3" name="Freeform 9">
              <a:extLst>
                <a:ext uri="{FF2B5EF4-FFF2-40B4-BE49-F238E27FC236}">
                  <a16:creationId xmlns:a16="http://schemas.microsoft.com/office/drawing/2014/main" id="{A508A5F3-AFE0-4750-A9C2-B51A514FF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4" name="Freeform 10">
              <a:extLst>
                <a:ext uri="{FF2B5EF4-FFF2-40B4-BE49-F238E27FC236}">
                  <a16:creationId xmlns:a16="http://schemas.microsoft.com/office/drawing/2014/main" id="{92B4AAEB-ABF4-42A7-BE52-0B442190D1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5" name="Freeform 11">
              <a:extLst>
                <a:ext uri="{FF2B5EF4-FFF2-40B4-BE49-F238E27FC236}">
                  <a16:creationId xmlns:a16="http://schemas.microsoft.com/office/drawing/2014/main" id="{3767C370-4A42-4376-8CAE-606C4BC8F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6" name="Freeform 12">
              <a:extLst>
                <a:ext uri="{FF2B5EF4-FFF2-40B4-BE49-F238E27FC236}">
                  <a16:creationId xmlns:a16="http://schemas.microsoft.com/office/drawing/2014/main" id="{36205F53-9C95-4954-B97C-1625BB8A3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7" name="Freeform 13">
              <a:extLst>
                <a:ext uri="{FF2B5EF4-FFF2-40B4-BE49-F238E27FC236}">
                  <a16:creationId xmlns:a16="http://schemas.microsoft.com/office/drawing/2014/main" id="{DC80B58E-3469-43E9-96FC-D747B6983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8" name="Freeform 14">
              <a:extLst>
                <a:ext uri="{FF2B5EF4-FFF2-40B4-BE49-F238E27FC236}">
                  <a16:creationId xmlns:a16="http://schemas.microsoft.com/office/drawing/2014/main" id="{E17A4ED2-DDD7-4B4D-A39C-9B0121C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9" name="Freeform 15">
              <a:extLst>
                <a:ext uri="{FF2B5EF4-FFF2-40B4-BE49-F238E27FC236}">
                  <a16:creationId xmlns:a16="http://schemas.microsoft.com/office/drawing/2014/main" id="{A2C14A85-E7A9-4E1D-809F-20F5CFA78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20" name="Line 16">
              <a:extLst>
                <a:ext uri="{FF2B5EF4-FFF2-40B4-BE49-F238E27FC236}">
                  <a16:creationId xmlns:a16="http://schemas.microsoft.com/office/drawing/2014/main" id="{F3D51E32-9399-4B7F-8D91-BF9A068B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21" name="Freeform 17">
              <a:extLst>
                <a:ext uri="{FF2B5EF4-FFF2-40B4-BE49-F238E27FC236}">
                  <a16:creationId xmlns:a16="http://schemas.microsoft.com/office/drawing/2014/main" id="{9969F9D2-502D-4C1D-ABA5-02B1BF2A0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22" name="Freeform 18">
              <a:extLst>
                <a:ext uri="{FF2B5EF4-FFF2-40B4-BE49-F238E27FC236}">
                  <a16:creationId xmlns:a16="http://schemas.microsoft.com/office/drawing/2014/main" id="{4AE555C6-5623-478A-BF35-63E9929A3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23" name="Freeform 19">
              <a:extLst>
                <a:ext uri="{FF2B5EF4-FFF2-40B4-BE49-F238E27FC236}">
                  <a16:creationId xmlns:a16="http://schemas.microsoft.com/office/drawing/2014/main" id="{A3D3AED4-A69E-4301-9BB4-436DC5F0C9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24" name="Freeform 20">
              <a:extLst>
                <a:ext uri="{FF2B5EF4-FFF2-40B4-BE49-F238E27FC236}">
                  <a16:creationId xmlns:a16="http://schemas.microsoft.com/office/drawing/2014/main" id="{C3B8082C-2D81-48D7-8B45-85B7C8929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25" name="Rectangle 21">
              <a:extLst>
                <a:ext uri="{FF2B5EF4-FFF2-40B4-BE49-F238E27FC236}">
                  <a16:creationId xmlns:a16="http://schemas.microsoft.com/office/drawing/2014/main" id="{9AD35461-BA86-408B-8A29-244EB2F2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26" name="Freeform 22">
              <a:extLst>
                <a:ext uri="{FF2B5EF4-FFF2-40B4-BE49-F238E27FC236}">
                  <a16:creationId xmlns:a16="http://schemas.microsoft.com/office/drawing/2014/main" id="{F238E495-B6C6-4857-899B-CDD584831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27" name="Freeform 23">
              <a:extLst>
                <a:ext uri="{FF2B5EF4-FFF2-40B4-BE49-F238E27FC236}">
                  <a16:creationId xmlns:a16="http://schemas.microsoft.com/office/drawing/2014/main" id="{E20A751E-054C-4EC2-8DA3-0EC923A65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28" name="Freeform 24">
              <a:extLst>
                <a:ext uri="{FF2B5EF4-FFF2-40B4-BE49-F238E27FC236}">
                  <a16:creationId xmlns:a16="http://schemas.microsoft.com/office/drawing/2014/main" id="{B6E8E701-3D21-4E5C-AB6E-9A7404697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29" name="Freeform 25">
              <a:extLst>
                <a:ext uri="{FF2B5EF4-FFF2-40B4-BE49-F238E27FC236}">
                  <a16:creationId xmlns:a16="http://schemas.microsoft.com/office/drawing/2014/main" id="{431BDA41-D09D-4984-B888-756F5F81B4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0" name="Freeform 26">
              <a:extLst>
                <a:ext uri="{FF2B5EF4-FFF2-40B4-BE49-F238E27FC236}">
                  <a16:creationId xmlns:a16="http://schemas.microsoft.com/office/drawing/2014/main" id="{0DC943D2-20E4-4C00-82D2-D405A7C00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1" name="Freeform 27">
              <a:extLst>
                <a:ext uri="{FF2B5EF4-FFF2-40B4-BE49-F238E27FC236}">
                  <a16:creationId xmlns:a16="http://schemas.microsoft.com/office/drawing/2014/main" id="{4BC34A74-80A2-4DE1-8ADC-BBD170903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2" name="Freeform 28">
              <a:extLst>
                <a:ext uri="{FF2B5EF4-FFF2-40B4-BE49-F238E27FC236}">
                  <a16:creationId xmlns:a16="http://schemas.microsoft.com/office/drawing/2014/main" id="{C6C3CA25-431F-4E26-952D-4AA9C4C72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" name="Freeform 29">
              <a:extLst>
                <a:ext uri="{FF2B5EF4-FFF2-40B4-BE49-F238E27FC236}">
                  <a16:creationId xmlns:a16="http://schemas.microsoft.com/office/drawing/2014/main" id="{776D1836-82AE-40EF-9829-C6B8D2CF0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4" name="Freeform 30">
              <a:extLst>
                <a:ext uri="{FF2B5EF4-FFF2-40B4-BE49-F238E27FC236}">
                  <a16:creationId xmlns:a16="http://schemas.microsoft.com/office/drawing/2014/main" id="{9A8E397E-ADF9-45C1-98F4-3F5A86378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5" name="Freeform 31">
              <a:extLst>
                <a:ext uri="{FF2B5EF4-FFF2-40B4-BE49-F238E27FC236}">
                  <a16:creationId xmlns:a16="http://schemas.microsoft.com/office/drawing/2014/main" id="{DE07CFD9-357F-40BC-A792-CE874BFE5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8FD7BC5E-5A0F-A495-02F7-B2474C284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082673"/>
            <a:ext cx="2869416" cy="4708528"/>
          </a:xfrm>
        </p:spPr>
        <p:txBody>
          <a:bodyPr>
            <a:normAutofit/>
          </a:bodyPr>
          <a:lstStyle/>
          <a:p>
            <a:pPr algn="r"/>
            <a:r>
              <a:rPr lang="es-ES" sz="3400" dirty="0" err="1"/>
              <a:t>Hierarchical</a:t>
            </a:r>
            <a:r>
              <a:rPr lang="es-ES" sz="3400" dirty="0"/>
              <a:t> </a:t>
            </a:r>
            <a:r>
              <a:rPr lang="es-ES" sz="3400" dirty="0" err="1"/>
              <a:t>clustering</a:t>
            </a:r>
            <a:r>
              <a:rPr lang="es-ES" sz="3400" dirty="0"/>
              <a:t>- Conclusión</a:t>
            </a:r>
            <a:br>
              <a:rPr lang="es-ES" sz="3400" dirty="0"/>
            </a:br>
            <a:endParaRPr lang="es-ES" sz="3400" dirty="0"/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085ECEC0-FF5D-4348-92C7-1EA7C61E77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F4E035BE-9FF4-43D3-BC25-CF582D7FF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60000"/>
            </a:schemeClr>
          </a:solidFill>
        </p:grpSpPr>
        <p:sp>
          <p:nvSpPr>
            <p:cNvPr id="140" name="Freeform 32">
              <a:extLst>
                <a:ext uri="{FF2B5EF4-FFF2-40B4-BE49-F238E27FC236}">
                  <a16:creationId xmlns:a16="http://schemas.microsoft.com/office/drawing/2014/main" id="{F98BCEB2-EC20-4E84-A994-0AC37292C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41" name="Freeform 33">
              <a:extLst>
                <a:ext uri="{FF2B5EF4-FFF2-40B4-BE49-F238E27FC236}">
                  <a16:creationId xmlns:a16="http://schemas.microsoft.com/office/drawing/2014/main" id="{7A2E1821-AEDF-417E-9F17-83379E9C0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42" name="Freeform 34">
              <a:extLst>
                <a:ext uri="{FF2B5EF4-FFF2-40B4-BE49-F238E27FC236}">
                  <a16:creationId xmlns:a16="http://schemas.microsoft.com/office/drawing/2014/main" id="{CB3734E2-8292-4B47-B6AB-0E5A058DE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43" name="Freeform 35">
              <a:extLst>
                <a:ext uri="{FF2B5EF4-FFF2-40B4-BE49-F238E27FC236}">
                  <a16:creationId xmlns:a16="http://schemas.microsoft.com/office/drawing/2014/main" id="{A0B09C51-29AB-45C0-B707-CCFB9DF28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44" name="Freeform 36">
              <a:extLst>
                <a:ext uri="{FF2B5EF4-FFF2-40B4-BE49-F238E27FC236}">
                  <a16:creationId xmlns:a16="http://schemas.microsoft.com/office/drawing/2014/main" id="{510C0CED-AE1B-45AE-B5E1-57521E589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45" name="Freeform 37">
              <a:extLst>
                <a:ext uri="{FF2B5EF4-FFF2-40B4-BE49-F238E27FC236}">
                  <a16:creationId xmlns:a16="http://schemas.microsoft.com/office/drawing/2014/main" id="{591F2327-4B45-41AA-B41C-7404B6A1E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46" name="Freeform 38">
              <a:extLst>
                <a:ext uri="{FF2B5EF4-FFF2-40B4-BE49-F238E27FC236}">
                  <a16:creationId xmlns:a16="http://schemas.microsoft.com/office/drawing/2014/main" id="{5A63224C-41A0-42C0-96F6-0B2BE99A1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47" name="Freeform 39">
              <a:extLst>
                <a:ext uri="{FF2B5EF4-FFF2-40B4-BE49-F238E27FC236}">
                  <a16:creationId xmlns:a16="http://schemas.microsoft.com/office/drawing/2014/main" id="{A7C00B9F-C253-4776-9935-EC02254A4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48" name="Freeform 40">
              <a:extLst>
                <a:ext uri="{FF2B5EF4-FFF2-40B4-BE49-F238E27FC236}">
                  <a16:creationId xmlns:a16="http://schemas.microsoft.com/office/drawing/2014/main" id="{5062D4AA-13F3-4064-8440-FFE8562D8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49" name="Rectangle 41">
              <a:extLst>
                <a:ext uri="{FF2B5EF4-FFF2-40B4-BE49-F238E27FC236}">
                  <a16:creationId xmlns:a16="http://schemas.microsoft.com/office/drawing/2014/main" id="{3E143B27-CB82-440B-879B-D25C1891C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5" name="Rectangle 1">
            <a:extLst>
              <a:ext uri="{FF2B5EF4-FFF2-40B4-BE49-F238E27FC236}">
                <a16:creationId xmlns:a16="http://schemas.microsoft.com/office/drawing/2014/main" id="{2CFF914B-EAF3-FCEA-8307-F720DE1894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941046" y="2794139"/>
            <a:ext cx="19919018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br>
              <a:rPr kumimoji="0" lang="es-ES" altLang="es-E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kumimoji="0" lang="es-ES" altLang="es-E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s-ES" altLang="es-E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45B6994-D148-B877-E70D-43CF1500E6B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245101" y="1156366"/>
            <a:ext cx="5957886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CapitalGain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domina la formación de </a:t>
            </a:r>
            <a:r>
              <a:rPr kumimoji="0" lang="es-ES" altLang="es-E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clusters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separando claramente a quienes tienen ganancias de los que no.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ES" altLang="es-E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Edad, educación, horas trabajadas y género generan subgrupos que se fusionan al reducir k.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ES" altLang="es-E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 </a:t>
            </a:r>
            <a:r>
              <a:rPr kumimoji="0" lang="es-ES" altLang="es-E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clustering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jerárquico no es arbitrario(se observaron más valores de k) pero las agrupaciones son mixtas y solapadas.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ES" altLang="es-E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 = 4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podría capturar mejor subgrupos importantes, como mujeres jóvenes, no casadas y con alta educación.</a:t>
            </a:r>
          </a:p>
        </p:txBody>
      </p:sp>
    </p:spTree>
    <p:extLst>
      <p:ext uri="{BB962C8B-B14F-4D97-AF65-F5344CB8AC3E}">
        <p14:creationId xmlns:p14="http://schemas.microsoft.com/office/powerpoint/2010/main" val="40817548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39CBC1-C4C4-4338-E5BA-3D25C4911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s-ES" dirty="0" err="1"/>
              <a:t>Partitional</a:t>
            </a:r>
            <a:r>
              <a:rPr lang="es-ES" dirty="0"/>
              <a:t> </a:t>
            </a:r>
            <a:r>
              <a:rPr lang="es-ES" dirty="0" err="1"/>
              <a:t>clustering</a:t>
            </a:r>
            <a:r>
              <a:rPr lang="es-ES" dirty="0"/>
              <a:t> – Reducción de dimensionalidad</a:t>
            </a:r>
            <a:br>
              <a:rPr lang="es-ES" dirty="0"/>
            </a:b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23115DB-4BED-04C3-DED5-E64D7430D4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Reducción de dimensionalidad, reducir dominancia de las variables categóricas por cantidad excesiva de </a:t>
            </a:r>
            <a:r>
              <a:rPr lang="es-ES" dirty="0" err="1"/>
              <a:t>dummies</a:t>
            </a:r>
            <a:r>
              <a:rPr lang="es-ES" dirty="0"/>
              <a:t> y </a:t>
            </a:r>
            <a:r>
              <a:rPr lang="es-ES" dirty="0" err="1"/>
              <a:t>CapitalGain</a:t>
            </a:r>
            <a:r>
              <a:rPr lang="es-ES" dirty="0"/>
              <a:t> en el estudio de distancias</a:t>
            </a:r>
          </a:p>
          <a:p>
            <a:pPr lvl="1"/>
            <a:r>
              <a:rPr lang="es-ES" dirty="0"/>
              <a:t>PCA - valores numéricos escalados (</a:t>
            </a:r>
            <a:r>
              <a:rPr lang="es-ES" dirty="0" err="1"/>
              <a:t>n_components</a:t>
            </a:r>
            <a:r>
              <a:rPr lang="es-ES" dirty="0"/>
              <a:t> = 3)</a:t>
            </a:r>
          </a:p>
          <a:p>
            <a:pPr lvl="1"/>
            <a:r>
              <a:rPr lang="es-ES" dirty="0"/>
              <a:t>MCA – variables categóricas (</a:t>
            </a:r>
            <a:r>
              <a:rPr lang="es-ES" dirty="0" err="1"/>
              <a:t>n_components</a:t>
            </a:r>
            <a:r>
              <a:rPr lang="es-ES" dirty="0"/>
              <a:t> = 3)</a:t>
            </a:r>
          </a:p>
          <a:p>
            <a:pPr marL="457200" lvl="1" indent="0">
              <a:buNone/>
            </a:pPr>
            <a:r>
              <a:rPr lang="es-ES" dirty="0"/>
              <a:t>Posibles correspondencias entre categóricas </a:t>
            </a:r>
            <a:r>
              <a:rPr lang="en-ES" altLang="en-ES" dirty="0">
                <a:latin typeface="Times New Roman" panose="02020603050405020304" pitchFamily="18" charset="0"/>
              </a:rPr>
              <a:t>(Male-Husband, Female-Wife, “Husband-Married”, etc.)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866005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C872C-E0BA-329A-AA5F-F8C58DFC6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/>
              <a:t>PARTITIONAL CLUSTERING - KMEANS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C5D506-C98F-757C-A29D-25414A70F9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8424" y="1807942"/>
            <a:ext cx="4649783" cy="823912"/>
          </a:xfrm>
        </p:spPr>
        <p:txBody>
          <a:bodyPr/>
          <a:lstStyle/>
          <a:p>
            <a:r>
              <a:rPr lang="en-ES" dirty="0"/>
              <a:t>Inercia (método de codo)</a:t>
            </a:r>
          </a:p>
        </p:txBody>
      </p:sp>
      <p:pic>
        <p:nvPicPr>
          <p:cNvPr id="13" name="Content Placeholder 12" descr="A graph with a line&#10;&#10;AI-generated content may be incorrect.">
            <a:extLst>
              <a:ext uri="{FF2B5EF4-FFF2-40B4-BE49-F238E27FC236}">
                <a16:creationId xmlns:a16="http://schemas.microsoft.com/office/drawing/2014/main" id="{F6491BED-F08D-93C8-AD65-69CDA95837B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988" y="2829387"/>
            <a:ext cx="4895203" cy="3205826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186434-E767-E1DE-CCC5-F36C9985D1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809" y="1807942"/>
            <a:ext cx="4646602" cy="823912"/>
          </a:xfrm>
        </p:spPr>
        <p:txBody>
          <a:bodyPr/>
          <a:lstStyle/>
          <a:p>
            <a:r>
              <a:rPr lang="en-ES" dirty="0"/>
              <a:t>COEFICIENTES SILHOUTTE</a:t>
            </a:r>
          </a:p>
        </p:txBody>
      </p:sp>
      <p:pic>
        <p:nvPicPr>
          <p:cNvPr id="15" name="Content Placeholder 14" descr="A graph with red lines&#10;&#10;AI-generated content may be incorrect.">
            <a:extLst>
              <a:ext uri="{FF2B5EF4-FFF2-40B4-BE49-F238E27FC236}">
                <a16:creationId xmlns:a16="http://schemas.microsoft.com/office/drawing/2014/main" id="{D3E92887-D07F-4057-6CB7-4AA61C5F79C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1" y="2829387"/>
            <a:ext cx="4834592" cy="3205826"/>
          </a:xfrm>
        </p:spPr>
      </p:pic>
    </p:spTree>
    <p:extLst>
      <p:ext uri="{BB962C8B-B14F-4D97-AF65-F5344CB8AC3E}">
        <p14:creationId xmlns:p14="http://schemas.microsoft.com/office/powerpoint/2010/main" val="22752620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43" name="Group 142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4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45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46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47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48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49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0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1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2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3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4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5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6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7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8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9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0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1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2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3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4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5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6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7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8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9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0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1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2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3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4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5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6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7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8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9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0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1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2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3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4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5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6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7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8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9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90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91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92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93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94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95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96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97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</p:grpSp>
      <p:sp>
        <p:nvSpPr>
          <p:cNvPr id="199" name="Rectangle 198">
            <a:extLst>
              <a:ext uri="{FF2B5EF4-FFF2-40B4-BE49-F238E27FC236}">
                <a16:creationId xmlns:a16="http://schemas.microsoft.com/office/drawing/2014/main" id="{CD614432-46FD-4B63-8194-64F233F941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57D43E06-E0E9-45FB-9DD8-4513BF040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02" name="Rectangle 5">
              <a:extLst>
                <a:ext uri="{FF2B5EF4-FFF2-40B4-BE49-F238E27FC236}">
                  <a16:creationId xmlns:a16="http://schemas.microsoft.com/office/drawing/2014/main" id="{BC31D834-B127-4A66-A0A9-2956DB0766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03" name="Freeform 6">
              <a:extLst>
                <a:ext uri="{FF2B5EF4-FFF2-40B4-BE49-F238E27FC236}">
                  <a16:creationId xmlns:a16="http://schemas.microsoft.com/office/drawing/2014/main" id="{AEB45F0E-3639-41ED-99CC-CCA38D61D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04" name="Freeform 7">
              <a:extLst>
                <a:ext uri="{FF2B5EF4-FFF2-40B4-BE49-F238E27FC236}">
                  <a16:creationId xmlns:a16="http://schemas.microsoft.com/office/drawing/2014/main" id="{5302B214-0D24-40CA-BFB4-CF38694B0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05" name="Rectangle 8">
              <a:extLst>
                <a:ext uri="{FF2B5EF4-FFF2-40B4-BE49-F238E27FC236}">
                  <a16:creationId xmlns:a16="http://schemas.microsoft.com/office/drawing/2014/main" id="{BB18DCBD-D74A-40C8-B325-B49FC52BA2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06" name="Freeform 9">
              <a:extLst>
                <a:ext uri="{FF2B5EF4-FFF2-40B4-BE49-F238E27FC236}">
                  <a16:creationId xmlns:a16="http://schemas.microsoft.com/office/drawing/2014/main" id="{02CFFDAE-C576-45A9-8D6F-3FF8F2EAF5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07" name="Freeform 10">
              <a:extLst>
                <a:ext uri="{FF2B5EF4-FFF2-40B4-BE49-F238E27FC236}">
                  <a16:creationId xmlns:a16="http://schemas.microsoft.com/office/drawing/2014/main" id="{382510FF-8736-4655-A749-972F90D8BA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08" name="Freeform 11">
              <a:extLst>
                <a:ext uri="{FF2B5EF4-FFF2-40B4-BE49-F238E27FC236}">
                  <a16:creationId xmlns:a16="http://schemas.microsoft.com/office/drawing/2014/main" id="{302B8B45-64D1-4E5D-BBCC-AB578EC646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09" name="Freeform 12">
              <a:extLst>
                <a:ext uri="{FF2B5EF4-FFF2-40B4-BE49-F238E27FC236}">
                  <a16:creationId xmlns:a16="http://schemas.microsoft.com/office/drawing/2014/main" id="{C63FCB23-1A4C-4B0E-991C-1E1AD0475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0" name="Freeform 13">
              <a:extLst>
                <a:ext uri="{FF2B5EF4-FFF2-40B4-BE49-F238E27FC236}">
                  <a16:creationId xmlns:a16="http://schemas.microsoft.com/office/drawing/2014/main" id="{49B472C6-502A-452F-857D-3007E7519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1" name="Freeform 14">
              <a:extLst>
                <a:ext uri="{FF2B5EF4-FFF2-40B4-BE49-F238E27FC236}">
                  <a16:creationId xmlns:a16="http://schemas.microsoft.com/office/drawing/2014/main" id="{1887487B-9617-48BB-BC6E-2E095DDB7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2" name="Freeform 15">
              <a:extLst>
                <a:ext uri="{FF2B5EF4-FFF2-40B4-BE49-F238E27FC236}">
                  <a16:creationId xmlns:a16="http://schemas.microsoft.com/office/drawing/2014/main" id="{8CCC40D8-3574-4709-B597-0C9EB8AC9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3" name="Freeform 16">
              <a:extLst>
                <a:ext uri="{FF2B5EF4-FFF2-40B4-BE49-F238E27FC236}">
                  <a16:creationId xmlns:a16="http://schemas.microsoft.com/office/drawing/2014/main" id="{5C2DE696-C0F1-4470-AA20-1B185DFE05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4" name="Freeform 17">
              <a:extLst>
                <a:ext uri="{FF2B5EF4-FFF2-40B4-BE49-F238E27FC236}">
                  <a16:creationId xmlns:a16="http://schemas.microsoft.com/office/drawing/2014/main" id="{3044BF69-E88A-4FE6-A7C7-E6222C391B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5" name="Freeform 18">
              <a:extLst>
                <a:ext uri="{FF2B5EF4-FFF2-40B4-BE49-F238E27FC236}">
                  <a16:creationId xmlns:a16="http://schemas.microsoft.com/office/drawing/2014/main" id="{87F8C68F-552A-4831-87FC-D45485F782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6" name="Freeform 19">
              <a:extLst>
                <a:ext uri="{FF2B5EF4-FFF2-40B4-BE49-F238E27FC236}">
                  <a16:creationId xmlns:a16="http://schemas.microsoft.com/office/drawing/2014/main" id="{439F4E03-58CC-4C01-B28D-4B4B5A6CF5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7" name="Freeform 20">
              <a:extLst>
                <a:ext uri="{FF2B5EF4-FFF2-40B4-BE49-F238E27FC236}">
                  <a16:creationId xmlns:a16="http://schemas.microsoft.com/office/drawing/2014/main" id="{638B9EF8-62E2-409B-A243-493F3008A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8" name="Freeform 21">
              <a:extLst>
                <a:ext uri="{FF2B5EF4-FFF2-40B4-BE49-F238E27FC236}">
                  <a16:creationId xmlns:a16="http://schemas.microsoft.com/office/drawing/2014/main" id="{BF251EFD-0032-41FD-A617-D4F06953E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9" name="Freeform 22">
              <a:extLst>
                <a:ext uri="{FF2B5EF4-FFF2-40B4-BE49-F238E27FC236}">
                  <a16:creationId xmlns:a16="http://schemas.microsoft.com/office/drawing/2014/main" id="{3DF212F4-57CD-4E08-BC1F-CA81C516C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0" name="Freeform 23">
              <a:extLst>
                <a:ext uri="{FF2B5EF4-FFF2-40B4-BE49-F238E27FC236}">
                  <a16:creationId xmlns:a16="http://schemas.microsoft.com/office/drawing/2014/main" id="{6C8506A9-98D5-4346-BA53-7BE67D7D03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1" name="Freeform 24">
              <a:extLst>
                <a:ext uri="{FF2B5EF4-FFF2-40B4-BE49-F238E27FC236}">
                  <a16:creationId xmlns:a16="http://schemas.microsoft.com/office/drawing/2014/main" id="{7D36D3DC-4B56-4591-B3CB-20F2A8E08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2" name="Freeform 25">
              <a:extLst>
                <a:ext uri="{FF2B5EF4-FFF2-40B4-BE49-F238E27FC236}">
                  <a16:creationId xmlns:a16="http://schemas.microsoft.com/office/drawing/2014/main" id="{19C17C52-3CF4-4CB1-93B0-D71E838B5C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3" name="Freeform 26">
              <a:extLst>
                <a:ext uri="{FF2B5EF4-FFF2-40B4-BE49-F238E27FC236}">
                  <a16:creationId xmlns:a16="http://schemas.microsoft.com/office/drawing/2014/main" id="{F723AE18-264F-4AA7-88D7-83570E3268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4" name="Freeform 27">
              <a:extLst>
                <a:ext uri="{FF2B5EF4-FFF2-40B4-BE49-F238E27FC236}">
                  <a16:creationId xmlns:a16="http://schemas.microsoft.com/office/drawing/2014/main" id="{4CCF1D1F-3F13-4891-8139-ADA1CD8DD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5" name="Freeform 28">
              <a:extLst>
                <a:ext uri="{FF2B5EF4-FFF2-40B4-BE49-F238E27FC236}">
                  <a16:creationId xmlns:a16="http://schemas.microsoft.com/office/drawing/2014/main" id="{78BFA10C-74DF-41B4-8E08-50CC82B7A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6" name="Freeform 29">
              <a:extLst>
                <a:ext uri="{FF2B5EF4-FFF2-40B4-BE49-F238E27FC236}">
                  <a16:creationId xmlns:a16="http://schemas.microsoft.com/office/drawing/2014/main" id="{DFCDD40B-D4BD-4091-9EE8-869FF64F0C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7" name="Freeform 30">
              <a:extLst>
                <a:ext uri="{FF2B5EF4-FFF2-40B4-BE49-F238E27FC236}">
                  <a16:creationId xmlns:a16="http://schemas.microsoft.com/office/drawing/2014/main" id="{C795EC66-071B-4C40-934A-C3AB55649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8" name="Freeform 31">
              <a:extLst>
                <a:ext uri="{FF2B5EF4-FFF2-40B4-BE49-F238E27FC236}">
                  <a16:creationId xmlns:a16="http://schemas.microsoft.com/office/drawing/2014/main" id="{4DFDE558-A234-4BD5-A26C-99870882F6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9" name="Freeform 32">
              <a:extLst>
                <a:ext uri="{FF2B5EF4-FFF2-40B4-BE49-F238E27FC236}">
                  <a16:creationId xmlns:a16="http://schemas.microsoft.com/office/drawing/2014/main" id="{0A007A33-7683-48EB-9714-ADEDDC1DB3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0" name="Rectangle 33">
              <a:extLst>
                <a:ext uri="{FF2B5EF4-FFF2-40B4-BE49-F238E27FC236}">
                  <a16:creationId xmlns:a16="http://schemas.microsoft.com/office/drawing/2014/main" id="{EC290698-D471-4505-B43E-87EEFB3619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1" name="Freeform 34">
              <a:extLst>
                <a:ext uri="{FF2B5EF4-FFF2-40B4-BE49-F238E27FC236}">
                  <a16:creationId xmlns:a16="http://schemas.microsoft.com/office/drawing/2014/main" id="{8B75059B-DDB3-4BDF-9AE6-D9A4A5ED4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2" name="Freeform 35">
              <a:extLst>
                <a:ext uri="{FF2B5EF4-FFF2-40B4-BE49-F238E27FC236}">
                  <a16:creationId xmlns:a16="http://schemas.microsoft.com/office/drawing/2014/main" id="{81B849DB-E967-4042-B061-AD30AB053F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3" name="Freeform 36">
              <a:extLst>
                <a:ext uri="{FF2B5EF4-FFF2-40B4-BE49-F238E27FC236}">
                  <a16:creationId xmlns:a16="http://schemas.microsoft.com/office/drawing/2014/main" id="{E8E1D58B-C2EE-4DAC-BC7D-ABC55F5C3A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4" name="Freeform 37">
              <a:extLst>
                <a:ext uri="{FF2B5EF4-FFF2-40B4-BE49-F238E27FC236}">
                  <a16:creationId xmlns:a16="http://schemas.microsoft.com/office/drawing/2014/main" id="{7D867EE2-CC64-459F-B1FD-5770B0C858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5" name="Freeform 38">
              <a:extLst>
                <a:ext uri="{FF2B5EF4-FFF2-40B4-BE49-F238E27FC236}">
                  <a16:creationId xmlns:a16="http://schemas.microsoft.com/office/drawing/2014/main" id="{96DBF1BF-0F1A-4646-B493-2C210BF919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6" name="Freeform 39">
              <a:extLst>
                <a:ext uri="{FF2B5EF4-FFF2-40B4-BE49-F238E27FC236}">
                  <a16:creationId xmlns:a16="http://schemas.microsoft.com/office/drawing/2014/main" id="{C14EBC57-DC59-4BAB-BFEF-5E2A172024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7" name="Freeform 40">
              <a:extLst>
                <a:ext uri="{FF2B5EF4-FFF2-40B4-BE49-F238E27FC236}">
                  <a16:creationId xmlns:a16="http://schemas.microsoft.com/office/drawing/2014/main" id="{05A2794A-7B60-4B1F-B43C-C08F51C667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8" name="Freeform 41">
              <a:extLst>
                <a:ext uri="{FF2B5EF4-FFF2-40B4-BE49-F238E27FC236}">
                  <a16:creationId xmlns:a16="http://schemas.microsoft.com/office/drawing/2014/main" id="{3394CF13-32C3-4BE9-AA6D-DF8F82534C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9" name="Freeform 42">
              <a:extLst>
                <a:ext uri="{FF2B5EF4-FFF2-40B4-BE49-F238E27FC236}">
                  <a16:creationId xmlns:a16="http://schemas.microsoft.com/office/drawing/2014/main" id="{2E4C0BA3-1B29-4D8C-9E6E-CDAFF7C95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0" name="Freeform 43">
              <a:extLst>
                <a:ext uri="{FF2B5EF4-FFF2-40B4-BE49-F238E27FC236}">
                  <a16:creationId xmlns:a16="http://schemas.microsoft.com/office/drawing/2014/main" id="{A8623A34-11DB-4490-AF5D-26513AD50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1" name="Freeform 44">
              <a:extLst>
                <a:ext uri="{FF2B5EF4-FFF2-40B4-BE49-F238E27FC236}">
                  <a16:creationId xmlns:a16="http://schemas.microsoft.com/office/drawing/2014/main" id="{AA01C5BF-55D0-406B-9447-9E6323AB46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2" name="Rectangle 45">
              <a:extLst>
                <a:ext uri="{FF2B5EF4-FFF2-40B4-BE49-F238E27FC236}">
                  <a16:creationId xmlns:a16="http://schemas.microsoft.com/office/drawing/2014/main" id="{592233FB-D11D-40BB-B825-D67497779C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3" name="Freeform 46">
              <a:extLst>
                <a:ext uri="{FF2B5EF4-FFF2-40B4-BE49-F238E27FC236}">
                  <a16:creationId xmlns:a16="http://schemas.microsoft.com/office/drawing/2014/main" id="{3FD97EB1-F159-4021-B498-18ED5AD95D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4" name="Freeform 47">
              <a:extLst>
                <a:ext uri="{FF2B5EF4-FFF2-40B4-BE49-F238E27FC236}">
                  <a16:creationId xmlns:a16="http://schemas.microsoft.com/office/drawing/2014/main" id="{663683DC-3029-493D-AC2E-B6475D4CAA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5" name="Freeform 48">
              <a:extLst>
                <a:ext uri="{FF2B5EF4-FFF2-40B4-BE49-F238E27FC236}">
                  <a16:creationId xmlns:a16="http://schemas.microsoft.com/office/drawing/2014/main" id="{B8D533F2-4DD0-47E4-B6F4-FE1DC5257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6" name="Freeform 49">
              <a:extLst>
                <a:ext uri="{FF2B5EF4-FFF2-40B4-BE49-F238E27FC236}">
                  <a16:creationId xmlns:a16="http://schemas.microsoft.com/office/drawing/2014/main" id="{ECD96B65-7D14-4D80-A430-882ADD9B38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7" name="Freeform 50">
              <a:extLst>
                <a:ext uri="{FF2B5EF4-FFF2-40B4-BE49-F238E27FC236}">
                  <a16:creationId xmlns:a16="http://schemas.microsoft.com/office/drawing/2014/main" id="{7CF501C3-E940-4890-B417-54DB8EB62C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8" name="Freeform 51">
              <a:extLst>
                <a:ext uri="{FF2B5EF4-FFF2-40B4-BE49-F238E27FC236}">
                  <a16:creationId xmlns:a16="http://schemas.microsoft.com/office/drawing/2014/main" id="{DDDA19B3-D841-4B23-A0DA-8CDD36BFF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9" name="Freeform 52">
              <a:extLst>
                <a:ext uri="{FF2B5EF4-FFF2-40B4-BE49-F238E27FC236}">
                  <a16:creationId xmlns:a16="http://schemas.microsoft.com/office/drawing/2014/main" id="{1AE5B2C0-5A75-4732-9DC8-EC0562E33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50" name="Freeform 53">
              <a:extLst>
                <a:ext uri="{FF2B5EF4-FFF2-40B4-BE49-F238E27FC236}">
                  <a16:creationId xmlns:a16="http://schemas.microsoft.com/office/drawing/2014/main" id="{BBDD5730-79D7-4521-BC7B-26C613C92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51" name="Freeform 54">
              <a:extLst>
                <a:ext uri="{FF2B5EF4-FFF2-40B4-BE49-F238E27FC236}">
                  <a16:creationId xmlns:a16="http://schemas.microsoft.com/office/drawing/2014/main" id="{9A5C68A3-07A7-49FF-B29A-04E350105B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52" name="Freeform 55">
              <a:extLst>
                <a:ext uri="{FF2B5EF4-FFF2-40B4-BE49-F238E27FC236}">
                  <a16:creationId xmlns:a16="http://schemas.microsoft.com/office/drawing/2014/main" id="{E615EBAF-955F-4294-99EB-922C7A400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53" name="Freeform 56">
              <a:extLst>
                <a:ext uri="{FF2B5EF4-FFF2-40B4-BE49-F238E27FC236}">
                  <a16:creationId xmlns:a16="http://schemas.microsoft.com/office/drawing/2014/main" id="{B1592F83-EF32-4C0A-993A-2B6AC8186E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54" name="Freeform 57">
              <a:extLst>
                <a:ext uri="{FF2B5EF4-FFF2-40B4-BE49-F238E27FC236}">
                  <a16:creationId xmlns:a16="http://schemas.microsoft.com/office/drawing/2014/main" id="{F1C4D2B1-55D6-4040-AE4D-F7C5D326F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55" name="Freeform 58">
              <a:extLst>
                <a:ext uri="{FF2B5EF4-FFF2-40B4-BE49-F238E27FC236}">
                  <a16:creationId xmlns:a16="http://schemas.microsoft.com/office/drawing/2014/main" id="{DC7DBDFF-6BF3-41F0-A002-44B913CDC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</p:grpSp>
      <p:pic>
        <p:nvPicPr>
          <p:cNvPr id="257" name="Picture 2">
            <a:extLst>
              <a:ext uri="{FF2B5EF4-FFF2-40B4-BE49-F238E27FC236}">
                <a16:creationId xmlns:a16="http://schemas.microsoft.com/office/drawing/2014/main" id="{0B0BC616-AF73-491B-AACB-A8C3A548B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6EE7BE-A11B-49EF-2122-BC5B211AF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306" y="503682"/>
            <a:ext cx="4966332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>
                <a:solidFill>
                  <a:srgbClr val="FFFFFF"/>
                </a:solidFill>
              </a:rPr>
              <a:t>Partitional clustering – </a:t>
            </a:r>
            <a:r>
              <a:rPr lang="en-US" sz="4400" dirty="0" err="1">
                <a:solidFill>
                  <a:srgbClr val="FFFFFF"/>
                </a:solidFill>
              </a:rPr>
              <a:t>silhoutte</a:t>
            </a:r>
            <a:r>
              <a:rPr lang="en-US" sz="4400" dirty="0">
                <a:solidFill>
                  <a:srgbClr val="FFFFFF"/>
                </a:solidFill>
              </a:rPr>
              <a:t> scores</a:t>
            </a:r>
          </a:p>
        </p:txBody>
      </p:sp>
      <p:sp useBgFill="1">
        <p:nvSpPr>
          <p:cNvPr id="259" name="Round Diagonal Corner Rectangle 6">
            <a:extLst>
              <a:ext uri="{FF2B5EF4-FFF2-40B4-BE49-F238E27FC236}">
                <a16:creationId xmlns:a16="http://schemas.microsoft.com/office/drawing/2014/main" id="{7C914900-562F-42A1-9E63-CD117E0CA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50" y="808057"/>
            <a:ext cx="5286376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5" name="Picture 64" descr="A graph of a graph&#10;&#10;AI-generated content may be incorrect.">
            <a:extLst>
              <a:ext uri="{FF2B5EF4-FFF2-40B4-BE49-F238E27FC236}">
                <a16:creationId xmlns:a16="http://schemas.microsoft.com/office/drawing/2014/main" id="{3E80CDBF-0ABD-280E-81AD-CE17AC509F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930" y="1141368"/>
            <a:ext cx="4476416" cy="4567773"/>
          </a:xfrm>
          <a:prstGeom prst="rect">
            <a:avLst/>
          </a:prstGeom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EE5AFC27-1A6F-9D6F-8B94-D89A882C2F7A}"/>
              </a:ext>
            </a:extLst>
          </p:cNvPr>
          <p:cNvSpPr txBox="1"/>
          <p:nvPr/>
        </p:nvSpPr>
        <p:spPr>
          <a:xfrm>
            <a:off x="6386945" y="2900363"/>
            <a:ext cx="506969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sz="2400" dirty="0">
                <a:solidFill>
                  <a:schemeClr val="bg1"/>
                </a:solidFill>
              </a:rPr>
              <a:t>Valores positivos en casi su totalidad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sz="2400" dirty="0">
                <a:solidFill>
                  <a:schemeClr val="bg1"/>
                </a:solidFill>
              </a:rPr>
              <a:t>Bandas relativamente anchas y compactas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El Segundo cluster </a:t>
            </a:r>
            <a:r>
              <a:rPr lang="en-GB" sz="2400" dirty="0" err="1">
                <a:solidFill>
                  <a:schemeClr val="bg1"/>
                </a:solidFill>
              </a:rPr>
              <a:t>recoge</a:t>
            </a:r>
            <a:r>
              <a:rPr lang="en-GB" sz="2400" dirty="0">
                <a:solidFill>
                  <a:schemeClr val="bg1"/>
                </a:solidFill>
              </a:rPr>
              <a:t> la </a:t>
            </a:r>
            <a:r>
              <a:rPr lang="en-GB" sz="2400" dirty="0" err="1">
                <a:solidFill>
                  <a:schemeClr val="bg1"/>
                </a:solidFill>
              </a:rPr>
              <a:t>mayoría</a:t>
            </a:r>
            <a:r>
              <a:rPr lang="en-GB" sz="2400" dirty="0">
                <a:solidFill>
                  <a:schemeClr val="bg1"/>
                </a:solidFill>
              </a:rPr>
              <a:t> de </a:t>
            </a:r>
            <a:r>
              <a:rPr lang="en-GB" sz="2400" dirty="0" err="1">
                <a:solidFill>
                  <a:schemeClr val="bg1"/>
                </a:solidFill>
              </a:rPr>
              <a:t>los</a:t>
            </a:r>
            <a:r>
              <a:rPr lang="en-GB" sz="2400" dirty="0">
                <a:solidFill>
                  <a:schemeClr val="bg1"/>
                </a:solidFill>
              </a:rPr>
              <a:t> </a:t>
            </a:r>
            <a:r>
              <a:rPr lang="en-GB" sz="2400" dirty="0" err="1">
                <a:solidFill>
                  <a:schemeClr val="bg1"/>
                </a:solidFill>
              </a:rPr>
              <a:t>datos</a:t>
            </a:r>
            <a:endParaRPr lang="en-GB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err="1">
                <a:solidFill>
                  <a:schemeClr val="bg1"/>
                </a:solidFill>
              </a:rPr>
              <a:t>Coeficientes</a:t>
            </a:r>
            <a:r>
              <a:rPr lang="en-GB" sz="2400" dirty="0">
                <a:solidFill>
                  <a:schemeClr val="bg1"/>
                </a:solidFill>
              </a:rPr>
              <a:t> </a:t>
            </a:r>
            <a:r>
              <a:rPr lang="en-GB" sz="2400" dirty="0" err="1">
                <a:solidFill>
                  <a:schemeClr val="bg1"/>
                </a:solidFill>
              </a:rPr>
              <a:t>bajos</a:t>
            </a:r>
            <a:r>
              <a:rPr lang="en-GB" sz="2400" dirty="0">
                <a:solidFill>
                  <a:schemeClr val="bg1"/>
                </a:solidFill>
              </a:rPr>
              <a:t> </a:t>
            </a:r>
            <a:r>
              <a:rPr lang="en-GB" sz="2400" dirty="0" err="1">
                <a:solidFill>
                  <a:schemeClr val="bg1"/>
                </a:solidFill>
              </a:rPr>
              <a:t>pero</a:t>
            </a:r>
            <a:r>
              <a:rPr lang="en-GB" sz="2400" dirty="0">
                <a:solidFill>
                  <a:schemeClr val="bg1"/>
                </a:solidFill>
              </a:rPr>
              <a:t> </a:t>
            </a:r>
            <a:r>
              <a:rPr lang="en-GB" sz="2400" dirty="0" err="1">
                <a:solidFill>
                  <a:schemeClr val="bg1"/>
                </a:solidFill>
              </a:rPr>
              <a:t>positivos</a:t>
            </a:r>
            <a:r>
              <a:rPr lang="en-GB" sz="2400" dirty="0">
                <a:solidFill>
                  <a:schemeClr val="bg1"/>
                </a:solidFill>
              </a:rPr>
              <a:t>, </a:t>
            </a:r>
            <a:r>
              <a:rPr lang="en-GB" sz="2400" dirty="0" err="1">
                <a:solidFill>
                  <a:schemeClr val="bg1"/>
                </a:solidFill>
              </a:rPr>
              <a:t>propios</a:t>
            </a:r>
            <a:r>
              <a:rPr lang="en-GB" sz="2400" dirty="0">
                <a:solidFill>
                  <a:schemeClr val="bg1"/>
                </a:solidFill>
              </a:rPr>
              <a:t> de </a:t>
            </a:r>
            <a:r>
              <a:rPr lang="en-GB" sz="2400" dirty="0" err="1">
                <a:solidFill>
                  <a:schemeClr val="bg1"/>
                </a:solidFill>
              </a:rPr>
              <a:t>datos</a:t>
            </a:r>
            <a:r>
              <a:rPr lang="en-GB" sz="2400" dirty="0">
                <a:solidFill>
                  <a:schemeClr val="bg1"/>
                </a:solidFill>
              </a:rPr>
              <a:t> </a:t>
            </a:r>
            <a:r>
              <a:rPr lang="en-GB" sz="2400" dirty="0" err="1">
                <a:solidFill>
                  <a:schemeClr val="bg1"/>
                </a:solidFill>
              </a:rPr>
              <a:t>Socioeconómicos</a:t>
            </a:r>
            <a:endParaRPr lang="en-GB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err="1">
                <a:solidFill>
                  <a:schemeClr val="bg1"/>
                </a:solidFill>
              </a:rPr>
              <a:t>Refuerzan</a:t>
            </a:r>
            <a:r>
              <a:rPr lang="en-GB" sz="2400" dirty="0">
                <a:solidFill>
                  <a:schemeClr val="bg1"/>
                </a:solidFill>
              </a:rPr>
              <a:t> la </a:t>
            </a:r>
            <a:r>
              <a:rPr lang="en-GB" sz="2400" dirty="0" err="1">
                <a:solidFill>
                  <a:schemeClr val="bg1"/>
                </a:solidFill>
              </a:rPr>
              <a:t>elección</a:t>
            </a:r>
            <a:r>
              <a:rPr lang="en-GB" sz="2400" dirty="0">
                <a:solidFill>
                  <a:schemeClr val="bg1"/>
                </a:solidFill>
              </a:rPr>
              <a:t> de k = 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E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30598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2">
            <a:extLst>
              <a:ext uri="{FF2B5EF4-FFF2-40B4-BE49-F238E27FC236}">
                <a16:creationId xmlns:a16="http://schemas.microsoft.com/office/drawing/2014/main" id="{9EB19A0D-88ED-4EC7-B012-FDA45662F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039C885C-7507-48BC-8DA5-9B9A8A3B2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8" name="Rectangle 5">
              <a:extLst>
                <a:ext uri="{FF2B5EF4-FFF2-40B4-BE49-F238E27FC236}">
                  <a16:creationId xmlns:a16="http://schemas.microsoft.com/office/drawing/2014/main" id="{80315E80-D09C-4AAC-A1AA-6416ADD0A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9" name="Freeform 6">
              <a:extLst>
                <a:ext uri="{FF2B5EF4-FFF2-40B4-BE49-F238E27FC236}">
                  <a16:creationId xmlns:a16="http://schemas.microsoft.com/office/drawing/2014/main" id="{464D5536-A035-4505-AF73-4F7CAE4882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0" name="Freeform 7">
              <a:extLst>
                <a:ext uri="{FF2B5EF4-FFF2-40B4-BE49-F238E27FC236}">
                  <a16:creationId xmlns:a16="http://schemas.microsoft.com/office/drawing/2014/main" id="{81218E36-F40D-459F-A201-0A62E0FA5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1" name="Rectangle 8">
              <a:extLst>
                <a:ext uri="{FF2B5EF4-FFF2-40B4-BE49-F238E27FC236}">
                  <a16:creationId xmlns:a16="http://schemas.microsoft.com/office/drawing/2014/main" id="{5B53825A-3A84-4E26-A19D-A61548B6A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2" name="Freeform 9">
              <a:extLst>
                <a:ext uri="{FF2B5EF4-FFF2-40B4-BE49-F238E27FC236}">
                  <a16:creationId xmlns:a16="http://schemas.microsoft.com/office/drawing/2014/main" id="{AD90489C-7868-4D44-828E-5BD078E1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3" name="Freeform 10">
              <a:extLst>
                <a:ext uri="{FF2B5EF4-FFF2-40B4-BE49-F238E27FC236}">
                  <a16:creationId xmlns:a16="http://schemas.microsoft.com/office/drawing/2014/main" id="{98ED0810-C456-43E0-A430-4BF3E84BB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4" name="Freeform 11">
              <a:extLst>
                <a:ext uri="{FF2B5EF4-FFF2-40B4-BE49-F238E27FC236}">
                  <a16:creationId xmlns:a16="http://schemas.microsoft.com/office/drawing/2014/main" id="{E5A0D863-274E-498B-A757-EE462B7CF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5" name="Freeform 12">
              <a:extLst>
                <a:ext uri="{FF2B5EF4-FFF2-40B4-BE49-F238E27FC236}">
                  <a16:creationId xmlns:a16="http://schemas.microsoft.com/office/drawing/2014/main" id="{B7819E45-002E-4BE7-9D91-AF82D3776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6" name="Freeform 13">
              <a:extLst>
                <a:ext uri="{FF2B5EF4-FFF2-40B4-BE49-F238E27FC236}">
                  <a16:creationId xmlns:a16="http://schemas.microsoft.com/office/drawing/2014/main" id="{8B2A702D-53E8-4674-87E0-CA1F7E5627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7" name="Freeform 14">
              <a:extLst>
                <a:ext uri="{FF2B5EF4-FFF2-40B4-BE49-F238E27FC236}">
                  <a16:creationId xmlns:a16="http://schemas.microsoft.com/office/drawing/2014/main" id="{451CEEF2-55A9-4CDF-BB69-2D07031F0D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8" name="Freeform 15">
              <a:extLst>
                <a:ext uri="{FF2B5EF4-FFF2-40B4-BE49-F238E27FC236}">
                  <a16:creationId xmlns:a16="http://schemas.microsoft.com/office/drawing/2014/main" id="{DCEC5350-68CD-460C-999B-A6055EA50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26945734-B592-423F-BCF3-8ED922746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0" name="Freeform 17">
              <a:extLst>
                <a:ext uri="{FF2B5EF4-FFF2-40B4-BE49-F238E27FC236}">
                  <a16:creationId xmlns:a16="http://schemas.microsoft.com/office/drawing/2014/main" id="{D6FF6791-D332-4D35-90E0-42011DF40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1" name="Freeform 18">
              <a:extLst>
                <a:ext uri="{FF2B5EF4-FFF2-40B4-BE49-F238E27FC236}">
                  <a16:creationId xmlns:a16="http://schemas.microsoft.com/office/drawing/2014/main" id="{B1ED9C0C-0AD0-4F60-BB85-02B00AFE7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2" name="Freeform 19">
              <a:extLst>
                <a:ext uri="{FF2B5EF4-FFF2-40B4-BE49-F238E27FC236}">
                  <a16:creationId xmlns:a16="http://schemas.microsoft.com/office/drawing/2014/main" id="{E202B26B-3FB3-4127-9295-F6E24A75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3" name="Freeform 20">
              <a:extLst>
                <a:ext uri="{FF2B5EF4-FFF2-40B4-BE49-F238E27FC236}">
                  <a16:creationId xmlns:a16="http://schemas.microsoft.com/office/drawing/2014/main" id="{A9B0C70B-3686-4190-8592-736E11AB4D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4" name="Freeform 21">
              <a:extLst>
                <a:ext uri="{FF2B5EF4-FFF2-40B4-BE49-F238E27FC236}">
                  <a16:creationId xmlns:a16="http://schemas.microsoft.com/office/drawing/2014/main" id="{3DCD01FB-20E8-42C3-AFE9-DFD3F426A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E18D3AEB-E104-4243-893A-880F9A3C4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6" name="Freeform 23">
              <a:extLst>
                <a:ext uri="{FF2B5EF4-FFF2-40B4-BE49-F238E27FC236}">
                  <a16:creationId xmlns:a16="http://schemas.microsoft.com/office/drawing/2014/main" id="{25B79020-576E-46E2-BDDD-3D93C9DD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7" name="Freeform 24">
              <a:extLst>
                <a:ext uri="{FF2B5EF4-FFF2-40B4-BE49-F238E27FC236}">
                  <a16:creationId xmlns:a16="http://schemas.microsoft.com/office/drawing/2014/main" id="{F9BE123C-99CB-4F9F-B6AD-D78B41011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8" name="Freeform 25">
              <a:extLst>
                <a:ext uri="{FF2B5EF4-FFF2-40B4-BE49-F238E27FC236}">
                  <a16:creationId xmlns:a16="http://schemas.microsoft.com/office/drawing/2014/main" id="{2652409A-0FBC-471C-8070-735AA2D18C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9" name="Freeform 26">
              <a:extLst>
                <a:ext uri="{FF2B5EF4-FFF2-40B4-BE49-F238E27FC236}">
                  <a16:creationId xmlns:a16="http://schemas.microsoft.com/office/drawing/2014/main" id="{A7B0AC30-BECB-435E-B184-5893DAF4CF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0" name="Freeform 27">
              <a:extLst>
                <a:ext uri="{FF2B5EF4-FFF2-40B4-BE49-F238E27FC236}">
                  <a16:creationId xmlns:a16="http://schemas.microsoft.com/office/drawing/2014/main" id="{209F3AA3-0D92-49EA-8E9E-E85193591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1" name="Freeform 28">
              <a:extLst>
                <a:ext uri="{FF2B5EF4-FFF2-40B4-BE49-F238E27FC236}">
                  <a16:creationId xmlns:a16="http://schemas.microsoft.com/office/drawing/2014/main" id="{96C003E9-8BC2-48CC-ABF7-540233FDB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2" name="Freeform 29">
              <a:extLst>
                <a:ext uri="{FF2B5EF4-FFF2-40B4-BE49-F238E27FC236}">
                  <a16:creationId xmlns:a16="http://schemas.microsoft.com/office/drawing/2014/main" id="{13BDD8BA-D378-486C-AAC9-F4BC3E856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3" name="Freeform 30">
              <a:extLst>
                <a:ext uri="{FF2B5EF4-FFF2-40B4-BE49-F238E27FC236}">
                  <a16:creationId xmlns:a16="http://schemas.microsoft.com/office/drawing/2014/main" id="{04C38930-9B92-429B-915A-D0198D6AC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4" name="Freeform 31">
              <a:extLst>
                <a:ext uri="{FF2B5EF4-FFF2-40B4-BE49-F238E27FC236}">
                  <a16:creationId xmlns:a16="http://schemas.microsoft.com/office/drawing/2014/main" id="{32660743-42C8-4FFB-A77B-66678E1E1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5" name="Freeform 32">
              <a:extLst>
                <a:ext uri="{FF2B5EF4-FFF2-40B4-BE49-F238E27FC236}">
                  <a16:creationId xmlns:a16="http://schemas.microsoft.com/office/drawing/2014/main" id="{6B242301-66B7-4876-B23A-1B97410A5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6" name="Rectangle 33">
              <a:extLst>
                <a:ext uri="{FF2B5EF4-FFF2-40B4-BE49-F238E27FC236}">
                  <a16:creationId xmlns:a16="http://schemas.microsoft.com/office/drawing/2014/main" id="{B05C5127-C481-4571-9E17-90305CA0A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7" name="Freeform 34">
              <a:extLst>
                <a:ext uri="{FF2B5EF4-FFF2-40B4-BE49-F238E27FC236}">
                  <a16:creationId xmlns:a16="http://schemas.microsoft.com/office/drawing/2014/main" id="{BC0F1F06-EBE2-4919-A902-A503E384D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8" name="Freeform 35">
              <a:extLst>
                <a:ext uri="{FF2B5EF4-FFF2-40B4-BE49-F238E27FC236}">
                  <a16:creationId xmlns:a16="http://schemas.microsoft.com/office/drawing/2014/main" id="{2B2E1C8D-A953-4AED-8346-C34CFE3BE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9" name="Freeform 36">
              <a:extLst>
                <a:ext uri="{FF2B5EF4-FFF2-40B4-BE49-F238E27FC236}">
                  <a16:creationId xmlns:a16="http://schemas.microsoft.com/office/drawing/2014/main" id="{8F150D6E-EB09-41AD-93BE-BF543BE36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50" name="Freeform 37">
              <a:extLst>
                <a:ext uri="{FF2B5EF4-FFF2-40B4-BE49-F238E27FC236}">
                  <a16:creationId xmlns:a16="http://schemas.microsoft.com/office/drawing/2014/main" id="{AE3633FE-8FF6-4FC3-8422-483E7FAED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51" name="Freeform 38">
              <a:extLst>
                <a:ext uri="{FF2B5EF4-FFF2-40B4-BE49-F238E27FC236}">
                  <a16:creationId xmlns:a16="http://schemas.microsoft.com/office/drawing/2014/main" id="{D233BC09-3785-4EA9-A80F-699EABFCD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52" name="Freeform 39">
              <a:extLst>
                <a:ext uri="{FF2B5EF4-FFF2-40B4-BE49-F238E27FC236}">
                  <a16:creationId xmlns:a16="http://schemas.microsoft.com/office/drawing/2014/main" id="{DEFAAC70-9A33-41C4-9960-80B056E47F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53" name="Freeform 40">
              <a:extLst>
                <a:ext uri="{FF2B5EF4-FFF2-40B4-BE49-F238E27FC236}">
                  <a16:creationId xmlns:a16="http://schemas.microsoft.com/office/drawing/2014/main" id="{FE1B6380-FA49-4E35-B2EB-BC1D322A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54" name="Freeform 41">
              <a:extLst>
                <a:ext uri="{FF2B5EF4-FFF2-40B4-BE49-F238E27FC236}">
                  <a16:creationId xmlns:a16="http://schemas.microsoft.com/office/drawing/2014/main" id="{F578AFE9-69B9-4FE3-A349-4640D49A5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55" name="Freeform 42">
              <a:extLst>
                <a:ext uri="{FF2B5EF4-FFF2-40B4-BE49-F238E27FC236}">
                  <a16:creationId xmlns:a16="http://schemas.microsoft.com/office/drawing/2014/main" id="{49C01CF4-73AC-40B8-8AA5-60072CBB34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56" name="Freeform 43">
              <a:extLst>
                <a:ext uri="{FF2B5EF4-FFF2-40B4-BE49-F238E27FC236}">
                  <a16:creationId xmlns:a16="http://schemas.microsoft.com/office/drawing/2014/main" id="{B4DA1C3D-282A-4010-9263-E2F62D795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57" name="Freeform 44">
              <a:extLst>
                <a:ext uri="{FF2B5EF4-FFF2-40B4-BE49-F238E27FC236}">
                  <a16:creationId xmlns:a16="http://schemas.microsoft.com/office/drawing/2014/main" id="{52475A43-7A28-4A0F-BA58-C070BB882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58" name="Rectangle 45">
              <a:extLst>
                <a:ext uri="{FF2B5EF4-FFF2-40B4-BE49-F238E27FC236}">
                  <a16:creationId xmlns:a16="http://schemas.microsoft.com/office/drawing/2014/main" id="{0C7241CC-AC61-4580-A46E-C217B329EB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59" name="Freeform 46">
              <a:extLst>
                <a:ext uri="{FF2B5EF4-FFF2-40B4-BE49-F238E27FC236}">
                  <a16:creationId xmlns:a16="http://schemas.microsoft.com/office/drawing/2014/main" id="{584FF8AA-E75D-483B-A344-7022541CF8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0" name="Freeform 47">
              <a:extLst>
                <a:ext uri="{FF2B5EF4-FFF2-40B4-BE49-F238E27FC236}">
                  <a16:creationId xmlns:a16="http://schemas.microsoft.com/office/drawing/2014/main" id="{AFF0ABD2-8247-432E-9F13-CCB7D0E620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1" name="Freeform 48">
              <a:extLst>
                <a:ext uri="{FF2B5EF4-FFF2-40B4-BE49-F238E27FC236}">
                  <a16:creationId xmlns:a16="http://schemas.microsoft.com/office/drawing/2014/main" id="{8779D639-A8BE-46A3-BF82-B0498C363B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2" name="Freeform 49">
              <a:extLst>
                <a:ext uri="{FF2B5EF4-FFF2-40B4-BE49-F238E27FC236}">
                  <a16:creationId xmlns:a16="http://schemas.microsoft.com/office/drawing/2014/main" id="{62C75AD3-B601-4AB8-A449-C0375B263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3" name="Freeform 50">
              <a:extLst>
                <a:ext uri="{FF2B5EF4-FFF2-40B4-BE49-F238E27FC236}">
                  <a16:creationId xmlns:a16="http://schemas.microsoft.com/office/drawing/2014/main" id="{7CEBAD4A-BB32-451F-B1E1-48D6F52EBD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4" name="Freeform 51">
              <a:extLst>
                <a:ext uri="{FF2B5EF4-FFF2-40B4-BE49-F238E27FC236}">
                  <a16:creationId xmlns:a16="http://schemas.microsoft.com/office/drawing/2014/main" id="{9EA19F7F-29F8-4DF4-AB9B-C4D507FA7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5" name="Freeform 52">
              <a:extLst>
                <a:ext uri="{FF2B5EF4-FFF2-40B4-BE49-F238E27FC236}">
                  <a16:creationId xmlns:a16="http://schemas.microsoft.com/office/drawing/2014/main" id="{9A6E14CB-BA29-40ED-B9E1-9AF554AFD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6" name="Freeform 53">
              <a:extLst>
                <a:ext uri="{FF2B5EF4-FFF2-40B4-BE49-F238E27FC236}">
                  <a16:creationId xmlns:a16="http://schemas.microsoft.com/office/drawing/2014/main" id="{384A67CA-9AF3-4473-9BC7-2C48C43261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7" name="Freeform 54">
              <a:extLst>
                <a:ext uri="{FF2B5EF4-FFF2-40B4-BE49-F238E27FC236}">
                  <a16:creationId xmlns:a16="http://schemas.microsoft.com/office/drawing/2014/main" id="{9DE1AF00-9D03-4DFB-B862-C86659628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8" name="Freeform 55">
              <a:extLst>
                <a:ext uri="{FF2B5EF4-FFF2-40B4-BE49-F238E27FC236}">
                  <a16:creationId xmlns:a16="http://schemas.microsoft.com/office/drawing/2014/main" id="{03D15E32-C507-4B36-B9AB-BD0A1AEBD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9" name="Freeform 56">
              <a:extLst>
                <a:ext uri="{FF2B5EF4-FFF2-40B4-BE49-F238E27FC236}">
                  <a16:creationId xmlns:a16="http://schemas.microsoft.com/office/drawing/2014/main" id="{978B3024-1C05-4858-A919-0ABF75EF71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0" name="Freeform 57">
              <a:extLst>
                <a:ext uri="{FF2B5EF4-FFF2-40B4-BE49-F238E27FC236}">
                  <a16:creationId xmlns:a16="http://schemas.microsoft.com/office/drawing/2014/main" id="{04B0C1D6-8B63-4D35-83C5-5D433119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1" name="Freeform 58">
              <a:extLst>
                <a:ext uri="{FF2B5EF4-FFF2-40B4-BE49-F238E27FC236}">
                  <a16:creationId xmlns:a16="http://schemas.microsoft.com/office/drawing/2014/main" id="{C0409678-BF82-43B2-8F95-46A5A0E18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BDD9DC54-B5EA-33CB-689F-FEC554BDF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7233" y="4539573"/>
            <a:ext cx="8957534" cy="118283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400"/>
              <a:t>Partitional clustering – RESULTS</a:t>
            </a:r>
          </a:p>
        </p:txBody>
      </p:sp>
      <p:sp>
        <p:nvSpPr>
          <p:cNvPr id="73" name="Round Diagonal Corner Rectangle 6">
            <a:extLst>
              <a:ext uri="{FF2B5EF4-FFF2-40B4-BE49-F238E27FC236}">
                <a16:creationId xmlns:a16="http://schemas.microsoft.com/office/drawing/2014/main" id="{9CE97880-B96A-4BF9-BFFB-34DAA44F8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974" y="639965"/>
            <a:ext cx="10879991" cy="3598548"/>
          </a:xfrm>
          <a:prstGeom prst="round2DiagRect">
            <a:avLst>
              <a:gd name="adj1" fmla="val 9529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D9A9A7B7-60C2-EAF6-71A1-695C426788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3635" y="1965665"/>
            <a:ext cx="5051471" cy="947149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FA98D873-F259-04CC-A595-7A3ADAFF27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88832" y="1990922"/>
            <a:ext cx="5051472" cy="896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5683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37B4F1-2F96-8DD3-1F64-45391DCCD0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7" name="Picture 2">
            <a:extLst>
              <a:ext uri="{FF2B5EF4-FFF2-40B4-BE49-F238E27FC236}">
                <a16:creationId xmlns:a16="http://schemas.microsoft.com/office/drawing/2014/main" id="{9EB19A0D-88ED-4EC7-B012-FDA45662F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4109" name="Group 4108">
            <a:extLst>
              <a:ext uri="{FF2B5EF4-FFF2-40B4-BE49-F238E27FC236}">
                <a16:creationId xmlns:a16="http://schemas.microsoft.com/office/drawing/2014/main" id="{039C885C-7507-48BC-8DA5-9B9A8A3B2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4110" name="Rectangle 5">
              <a:extLst>
                <a:ext uri="{FF2B5EF4-FFF2-40B4-BE49-F238E27FC236}">
                  <a16:creationId xmlns:a16="http://schemas.microsoft.com/office/drawing/2014/main" id="{80315E80-D09C-4AAC-A1AA-6416ADD0A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11" name="Freeform 6">
              <a:extLst>
                <a:ext uri="{FF2B5EF4-FFF2-40B4-BE49-F238E27FC236}">
                  <a16:creationId xmlns:a16="http://schemas.microsoft.com/office/drawing/2014/main" id="{464D5536-A035-4505-AF73-4F7CAE4882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12" name="Freeform 7">
              <a:extLst>
                <a:ext uri="{FF2B5EF4-FFF2-40B4-BE49-F238E27FC236}">
                  <a16:creationId xmlns:a16="http://schemas.microsoft.com/office/drawing/2014/main" id="{81218E36-F40D-459F-A201-0A62E0FA5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13" name="Rectangle 8">
              <a:extLst>
                <a:ext uri="{FF2B5EF4-FFF2-40B4-BE49-F238E27FC236}">
                  <a16:creationId xmlns:a16="http://schemas.microsoft.com/office/drawing/2014/main" id="{5B53825A-3A84-4E26-A19D-A61548B6A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14" name="Freeform 9">
              <a:extLst>
                <a:ext uri="{FF2B5EF4-FFF2-40B4-BE49-F238E27FC236}">
                  <a16:creationId xmlns:a16="http://schemas.microsoft.com/office/drawing/2014/main" id="{AD90489C-7868-4D44-828E-5BD078E1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15" name="Freeform 10">
              <a:extLst>
                <a:ext uri="{FF2B5EF4-FFF2-40B4-BE49-F238E27FC236}">
                  <a16:creationId xmlns:a16="http://schemas.microsoft.com/office/drawing/2014/main" id="{98ED0810-C456-43E0-A430-4BF3E84BB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16" name="Freeform 11">
              <a:extLst>
                <a:ext uri="{FF2B5EF4-FFF2-40B4-BE49-F238E27FC236}">
                  <a16:creationId xmlns:a16="http://schemas.microsoft.com/office/drawing/2014/main" id="{E5A0D863-274E-498B-A757-EE462B7CF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17" name="Freeform 12">
              <a:extLst>
                <a:ext uri="{FF2B5EF4-FFF2-40B4-BE49-F238E27FC236}">
                  <a16:creationId xmlns:a16="http://schemas.microsoft.com/office/drawing/2014/main" id="{B7819E45-002E-4BE7-9D91-AF82D3776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18" name="Freeform 13">
              <a:extLst>
                <a:ext uri="{FF2B5EF4-FFF2-40B4-BE49-F238E27FC236}">
                  <a16:creationId xmlns:a16="http://schemas.microsoft.com/office/drawing/2014/main" id="{8B2A702D-53E8-4674-87E0-CA1F7E5627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19" name="Freeform 14">
              <a:extLst>
                <a:ext uri="{FF2B5EF4-FFF2-40B4-BE49-F238E27FC236}">
                  <a16:creationId xmlns:a16="http://schemas.microsoft.com/office/drawing/2014/main" id="{451CEEF2-55A9-4CDF-BB69-2D07031F0D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0" name="Freeform 15">
              <a:extLst>
                <a:ext uri="{FF2B5EF4-FFF2-40B4-BE49-F238E27FC236}">
                  <a16:creationId xmlns:a16="http://schemas.microsoft.com/office/drawing/2014/main" id="{DCEC5350-68CD-460C-999B-A6055EA50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1" name="Freeform 16">
              <a:extLst>
                <a:ext uri="{FF2B5EF4-FFF2-40B4-BE49-F238E27FC236}">
                  <a16:creationId xmlns:a16="http://schemas.microsoft.com/office/drawing/2014/main" id="{26945734-B592-423F-BCF3-8ED922746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2" name="Freeform 17">
              <a:extLst>
                <a:ext uri="{FF2B5EF4-FFF2-40B4-BE49-F238E27FC236}">
                  <a16:creationId xmlns:a16="http://schemas.microsoft.com/office/drawing/2014/main" id="{D6FF6791-D332-4D35-90E0-42011DF40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3" name="Freeform 18">
              <a:extLst>
                <a:ext uri="{FF2B5EF4-FFF2-40B4-BE49-F238E27FC236}">
                  <a16:creationId xmlns:a16="http://schemas.microsoft.com/office/drawing/2014/main" id="{B1ED9C0C-0AD0-4F60-BB85-02B00AFE7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4" name="Freeform 19">
              <a:extLst>
                <a:ext uri="{FF2B5EF4-FFF2-40B4-BE49-F238E27FC236}">
                  <a16:creationId xmlns:a16="http://schemas.microsoft.com/office/drawing/2014/main" id="{E202B26B-3FB3-4127-9295-F6E24A75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5" name="Freeform 20">
              <a:extLst>
                <a:ext uri="{FF2B5EF4-FFF2-40B4-BE49-F238E27FC236}">
                  <a16:creationId xmlns:a16="http://schemas.microsoft.com/office/drawing/2014/main" id="{A9B0C70B-3686-4190-8592-736E11AB4D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6" name="Freeform 21">
              <a:extLst>
                <a:ext uri="{FF2B5EF4-FFF2-40B4-BE49-F238E27FC236}">
                  <a16:creationId xmlns:a16="http://schemas.microsoft.com/office/drawing/2014/main" id="{3DCD01FB-20E8-42C3-AFE9-DFD3F426A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7" name="Freeform 22">
              <a:extLst>
                <a:ext uri="{FF2B5EF4-FFF2-40B4-BE49-F238E27FC236}">
                  <a16:creationId xmlns:a16="http://schemas.microsoft.com/office/drawing/2014/main" id="{E18D3AEB-E104-4243-893A-880F9A3C4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8" name="Freeform 23">
              <a:extLst>
                <a:ext uri="{FF2B5EF4-FFF2-40B4-BE49-F238E27FC236}">
                  <a16:creationId xmlns:a16="http://schemas.microsoft.com/office/drawing/2014/main" id="{25B79020-576E-46E2-BDDD-3D93C9DD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9" name="Freeform 24">
              <a:extLst>
                <a:ext uri="{FF2B5EF4-FFF2-40B4-BE49-F238E27FC236}">
                  <a16:creationId xmlns:a16="http://schemas.microsoft.com/office/drawing/2014/main" id="{F9BE123C-99CB-4F9F-B6AD-D78B41011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0" name="Freeform 25">
              <a:extLst>
                <a:ext uri="{FF2B5EF4-FFF2-40B4-BE49-F238E27FC236}">
                  <a16:creationId xmlns:a16="http://schemas.microsoft.com/office/drawing/2014/main" id="{2652409A-0FBC-471C-8070-735AA2D18C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1" name="Freeform 26">
              <a:extLst>
                <a:ext uri="{FF2B5EF4-FFF2-40B4-BE49-F238E27FC236}">
                  <a16:creationId xmlns:a16="http://schemas.microsoft.com/office/drawing/2014/main" id="{A7B0AC30-BECB-435E-B184-5893DAF4CF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2" name="Freeform 27">
              <a:extLst>
                <a:ext uri="{FF2B5EF4-FFF2-40B4-BE49-F238E27FC236}">
                  <a16:creationId xmlns:a16="http://schemas.microsoft.com/office/drawing/2014/main" id="{209F3AA3-0D92-49EA-8E9E-E85193591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3" name="Freeform 28">
              <a:extLst>
                <a:ext uri="{FF2B5EF4-FFF2-40B4-BE49-F238E27FC236}">
                  <a16:creationId xmlns:a16="http://schemas.microsoft.com/office/drawing/2014/main" id="{96C003E9-8BC2-48CC-ABF7-540233FDB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4" name="Freeform 29">
              <a:extLst>
                <a:ext uri="{FF2B5EF4-FFF2-40B4-BE49-F238E27FC236}">
                  <a16:creationId xmlns:a16="http://schemas.microsoft.com/office/drawing/2014/main" id="{13BDD8BA-D378-486C-AAC9-F4BC3E856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5" name="Freeform 30">
              <a:extLst>
                <a:ext uri="{FF2B5EF4-FFF2-40B4-BE49-F238E27FC236}">
                  <a16:creationId xmlns:a16="http://schemas.microsoft.com/office/drawing/2014/main" id="{04C38930-9B92-429B-915A-D0198D6AC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6" name="Freeform 31">
              <a:extLst>
                <a:ext uri="{FF2B5EF4-FFF2-40B4-BE49-F238E27FC236}">
                  <a16:creationId xmlns:a16="http://schemas.microsoft.com/office/drawing/2014/main" id="{32660743-42C8-4FFB-A77B-66678E1E1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7" name="Freeform 32">
              <a:extLst>
                <a:ext uri="{FF2B5EF4-FFF2-40B4-BE49-F238E27FC236}">
                  <a16:creationId xmlns:a16="http://schemas.microsoft.com/office/drawing/2014/main" id="{6B242301-66B7-4876-B23A-1B97410A5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8" name="Rectangle 33">
              <a:extLst>
                <a:ext uri="{FF2B5EF4-FFF2-40B4-BE49-F238E27FC236}">
                  <a16:creationId xmlns:a16="http://schemas.microsoft.com/office/drawing/2014/main" id="{B05C5127-C481-4571-9E17-90305CA0A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9" name="Freeform 34">
              <a:extLst>
                <a:ext uri="{FF2B5EF4-FFF2-40B4-BE49-F238E27FC236}">
                  <a16:creationId xmlns:a16="http://schemas.microsoft.com/office/drawing/2014/main" id="{BC0F1F06-EBE2-4919-A902-A503E384D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0" name="Freeform 35">
              <a:extLst>
                <a:ext uri="{FF2B5EF4-FFF2-40B4-BE49-F238E27FC236}">
                  <a16:creationId xmlns:a16="http://schemas.microsoft.com/office/drawing/2014/main" id="{2B2E1C8D-A953-4AED-8346-C34CFE3BE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1" name="Freeform 36">
              <a:extLst>
                <a:ext uri="{FF2B5EF4-FFF2-40B4-BE49-F238E27FC236}">
                  <a16:creationId xmlns:a16="http://schemas.microsoft.com/office/drawing/2014/main" id="{8F150D6E-EB09-41AD-93BE-BF543BE36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2" name="Freeform 37">
              <a:extLst>
                <a:ext uri="{FF2B5EF4-FFF2-40B4-BE49-F238E27FC236}">
                  <a16:creationId xmlns:a16="http://schemas.microsoft.com/office/drawing/2014/main" id="{AE3633FE-8FF6-4FC3-8422-483E7FAED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3" name="Freeform 38">
              <a:extLst>
                <a:ext uri="{FF2B5EF4-FFF2-40B4-BE49-F238E27FC236}">
                  <a16:creationId xmlns:a16="http://schemas.microsoft.com/office/drawing/2014/main" id="{D233BC09-3785-4EA9-A80F-699EABFCD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4" name="Freeform 39">
              <a:extLst>
                <a:ext uri="{FF2B5EF4-FFF2-40B4-BE49-F238E27FC236}">
                  <a16:creationId xmlns:a16="http://schemas.microsoft.com/office/drawing/2014/main" id="{DEFAAC70-9A33-41C4-9960-80B056E47F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5" name="Freeform 40">
              <a:extLst>
                <a:ext uri="{FF2B5EF4-FFF2-40B4-BE49-F238E27FC236}">
                  <a16:creationId xmlns:a16="http://schemas.microsoft.com/office/drawing/2014/main" id="{FE1B6380-FA49-4E35-B2EB-BC1D322A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6" name="Freeform 41">
              <a:extLst>
                <a:ext uri="{FF2B5EF4-FFF2-40B4-BE49-F238E27FC236}">
                  <a16:creationId xmlns:a16="http://schemas.microsoft.com/office/drawing/2014/main" id="{F578AFE9-69B9-4FE3-A349-4640D49A5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7" name="Freeform 42">
              <a:extLst>
                <a:ext uri="{FF2B5EF4-FFF2-40B4-BE49-F238E27FC236}">
                  <a16:creationId xmlns:a16="http://schemas.microsoft.com/office/drawing/2014/main" id="{49C01CF4-73AC-40B8-8AA5-60072CBB34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8" name="Freeform 43">
              <a:extLst>
                <a:ext uri="{FF2B5EF4-FFF2-40B4-BE49-F238E27FC236}">
                  <a16:creationId xmlns:a16="http://schemas.microsoft.com/office/drawing/2014/main" id="{B4DA1C3D-282A-4010-9263-E2F62D795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9" name="Freeform 44">
              <a:extLst>
                <a:ext uri="{FF2B5EF4-FFF2-40B4-BE49-F238E27FC236}">
                  <a16:creationId xmlns:a16="http://schemas.microsoft.com/office/drawing/2014/main" id="{52475A43-7A28-4A0F-BA58-C070BB882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0" name="Rectangle 45">
              <a:extLst>
                <a:ext uri="{FF2B5EF4-FFF2-40B4-BE49-F238E27FC236}">
                  <a16:creationId xmlns:a16="http://schemas.microsoft.com/office/drawing/2014/main" id="{0C7241CC-AC61-4580-A46E-C217B329EB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1" name="Freeform 46">
              <a:extLst>
                <a:ext uri="{FF2B5EF4-FFF2-40B4-BE49-F238E27FC236}">
                  <a16:creationId xmlns:a16="http://schemas.microsoft.com/office/drawing/2014/main" id="{584FF8AA-E75D-483B-A344-7022541CF8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2" name="Freeform 47">
              <a:extLst>
                <a:ext uri="{FF2B5EF4-FFF2-40B4-BE49-F238E27FC236}">
                  <a16:creationId xmlns:a16="http://schemas.microsoft.com/office/drawing/2014/main" id="{AFF0ABD2-8247-432E-9F13-CCB7D0E620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3" name="Freeform 48">
              <a:extLst>
                <a:ext uri="{FF2B5EF4-FFF2-40B4-BE49-F238E27FC236}">
                  <a16:creationId xmlns:a16="http://schemas.microsoft.com/office/drawing/2014/main" id="{8779D639-A8BE-46A3-BF82-B0498C363B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4" name="Freeform 49">
              <a:extLst>
                <a:ext uri="{FF2B5EF4-FFF2-40B4-BE49-F238E27FC236}">
                  <a16:creationId xmlns:a16="http://schemas.microsoft.com/office/drawing/2014/main" id="{62C75AD3-B601-4AB8-A449-C0375B263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5" name="Freeform 50">
              <a:extLst>
                <a:ext uri="{FF2B5EF4-FFF2-40B4-BE49-F238E27FC236}">
                  <a16:creationId xmlns:a16="http://schemas.microsoft.com/office/drawing/2014/main" id="{7CEBAD4A-BB32-451F-B1E1-48D6F52EBD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6" name="Freeform 51">
              <a:extLst>
                <a:ext uri="{FF2B5EF4-FFF2-40B4-BE49-F238E27FC236}">
                  <a16:creationId xmlns:a16="http://schemas.microsoft.com/office/drawing/2014/main" id="{9EA19F7F-29F8-4DF4-AB9B-C4D507FA7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7" name="Freeform 52">
              <a:extLst>
                <a:ext uri="{FF2B5EF4-FFF2-40B4-BE49-F238E27FC236}">
                  <a16:creationId xmlns:a16="http://schemas.microsoft.com/office/drawing/2014/main" id="{9A6E14CB-BA29-40ED-B9E1-9AF554AFD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8" name="Freeform 53">
              <a:extLst>
                <a:ext uri="{FF2B5EF4-FFF2-40B4-BE49-F238E27FC236}">
                  <a16:creationId xmlns:a16="http://schemas.microsoft.com/office/drawing/2014/main" id="{384A67CA-9AF3-4473-9BC7-2C48C43261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9" name="Freeform 54">
              <a:extLst>
                <a:ext uri="{FF2B5EF4-FFF2-40B4-BE49-F238E27FC236}">
                  <a16:creationId xmlns:a16="http://schemas.microsoft.com/office/drawing/2014/main" id="{9DE1AF00-9D03-4DFB-B862-C86659628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60" name="Freeform 55">
              <a:extLst>
                <a:ext uri="{FF2B5EF4-FFF2-40B4-BE49-F238E27FC236}">
                  <a16:creationId xmlns:a16="http://schemas.microsoft.com/office/drawing/2014/main" id="{03D15E32-C507-4B36-B9AB-BD0A1AEBD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61" name="Freeform 56">
              <a:extLst>
                <a:ext uri="{FF2B5EF4-FFF2-40B4-BE49-F238E27FC236}">
                  <a16:creationId xmlns:a16="http://schemas.microsoft.com/office/drawing/2014/main" id="{978B3024-1C05-4858-A919-0ABF75EF71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62" name="Freeform 57">
              <a:extLst>
                <a:ext uri="{FF2B5EF4-FFF2-40B4-BE49-F238E27FC236}">
                  <a16:creationId xmlns:a16="http://schemas.microsoft.com/office/drawing/2014/main" id="{04B0C1D6-8B63-4D35-83C5-5D433119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63" name="Freeform 58">
              <a:extLst>
                <a:ext uri="{FF2B5EF4-FFF2-40B4-BE49-F238E27FC236}">
                  <a16:creationId xmlns:a16="http://schemas.microsoft.com/office/drawing/2014/main" id="{C0409678-BF82-43B2-8F95-46A5A0E18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B728BB8-642B-637D-C60E-046BBADA4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0500" y="448260"/>
            <a:ext cx="3734941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DBSCAN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4165" name="Round Diagonal Corner Rectangle 6">
            <a:extLst>
              <a:ext uri="{FF2B5EF4-FFF2-40B4-BE49-F238E27FC236}">
                <a16:creationId xmlns:a16="http://schemas.microsoft.com/office/drawing/2014/main" id="{E6A49086-297C-45EA-8090-994D86666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808057"/>
            <a:ext cx="5286376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37B36EE-CF74-4484-4034-D41F4FBEB8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65756" y="977767"/>
            <a:ext cx="4052284" cy="2451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119CE364-9BA2-E1C5-6CCE-99DB15E03F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46661" y="3507550"/>
            <a:ext cx="4131591" cy="2437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EBA23F-8F89-E720-9F6F-1364F28807C3}"/>
              </a:ext>
            </a:extLst>
          </p:cNvPr>
          <p:cNvSpPr txBox="1"/>
          <p:nvPr/>
        </p:nvSpPr>
        <p:spPr>
          <a:xfrm>
            <a:off x="857250" y="2320185"/>
            <a:ext cx="5069693" cy="3416320"/>
          </a:xfrm>
          <a:prstGeom prst="rect">
            <a:avLst/>
          </a:prstGeom>
          <a:solidFill>
            <a:schemeClr val="bg2">
              <a:alpha val="7269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sz="2400" dirty="0"/>
              <a:t>Parámetros eps y min_samples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sz="2400" dirty="0"/>
              <a:t>Evaluación preliminar sobre un rango de valores para determinar min_samples fijo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E</a:t>
            </a:r>
            <a:r>
              <a:rPr lang="en-ES" sz="2400" dirty="0"/>
              <a:t>ntre 5 y 2*d (d = dimensionalidad de los datos)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sz="2400" dirty="0"/>
              <a:t>Se eligió min_samples = 7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/>
              <a:t>N</a:t>
            </a:r>
            <a:r>
              <a:rPr lang="en-ES" sz="2400" dirty="0"/>
              <a:t>úmero de clusters razonable y estable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2760584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E914D-4874-AB19-76E4-9A7F99E2F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ES" dirty="0"/>
              <a:t>DBSCAN – REGLA DEL “CODO”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1F0456E1-3DB0-8BC7-F41D-F8A16A2F6A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50731" y="2249487"/>
            <a:ext cx="4670593" cy="3549650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A9F4C-76B4-263A-20BC-3A8D2AD35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r>
              <a:rPr lang="en-ES" dirty="0"/>
              <a:t>Buscamos los valores en los que cambia el crecimiento lento a drástico</a:t>
            </a:r>
          </a:p>
          <a:p>
            <a:r>
              <a:rPr lang="en-ES" dirty="0"/>
              <a:t>Rango entre 0.6-1.2</a:t>
            </a:r>
          </a:p>
          <a:p>
            <a:pPr marL="0" indent="0">
              <a:buNone/>
            </a:pPr>
            <a:endParaRPr lang="en-ES" dirty="0"/>
          </a:p>
        </p:txBody>
      </p:sp>
    </p:spTree>
    <p:extLst>
      <p:ext uri="{BB962C8B-B14F-4D97-AF65-F5344CB8AC3E}">
        <p14:creationId xmlns:p14="http://schemas.microsoft.com/office/powerpoint/2010/main" val="2644294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974953-0A14-9A72-3222-BB08ED5FB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812" y="698298"/>
            <a:ext cx="9905998" cy="1478570"/>
          </a:xfrm>
        </p:spPr>
        <p:txBody>
          <a:bodyPr/>
          <a:lstStyle/>
          <a:p>
            <a:pPr algn="ctr"/>
            <a:r>
              <a:rPr lang="es-ES" dirty="0"/>
              <a:t>ÍNDICE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13CDDFC-F9C2-9D87-2433-9EAF2640E2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1461" y="2224939"/>
            <a:ext cx="9905999" cy="3541714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AutoNum type="arabicPeriod"/>
            </a:pPr>
            <a:r>
              <a:rPr lang="es-ES" dirty="0"/>
              <a:t>INTRODUCCIÓN</a:t>
            </a:r>
          </a:p>
          <a:p>
            <a:pPr marL="457200" indent="-457200">
              <a:buAutoNum type="arabicPeriod"/>
            </a:pPr>
            <a:r>
              <a:rPr lang="es-ES" dirty="0"/>
              <a:t>PREPROCESAMIENTO</a:t>
            </a:r>
          </a:p>
          <a:p>
            <a:pPr marL="457200" indent="-457200">
              <a:buAutoNum type="arabicPeriod"/>
            </a:pPr>
            <a:r>
              <a:rPr lang="es-ES" dirty="0"/>
              <a:t>HIERARCHICAL CLUSTERING</a:t>
            </a:r>
          </a:p>
          <a:p>
            <a:pPr marL="457200" indent="-457200">
              <a:buAutoNum type="arabicPeriod"/>
            </a:pPr>
            <a:r>
              <a:rPr lang="es-ES" dirty="0"/>
              <a:t>PARTITIONAL CLUSTERING</a:t>
            </a:r>
          </a:p>
          <a:p>
            <a:pPr marL="457200" indent="-457200">
              <a:buAutoNum type="arabicPeriod"/>
            </a:pPr>
            <a:r>
              <a:rPr lang="es-ES" dirty="0"/>
              <a:t>DBSCAN</a:t>
            </a:r>
          </a:p>
          <a:p>
            <a:pPr marL="457200" indent="-457200">
              <a:buAutoNum type="arabicPeriod"/>
            </a:pPr>
            <a:r>
              <a:rPr lang="es-ES" dirty="0"/>
              <a:t>GAUSSIAN MIXTURE MODELS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s-ES" dirty="0"/>
              <a:t>CONCLUSIÓN</a:t>
            </a:r>
          </a:p>
          <a:p>
            <a:pPr marL="457200" indent="-457200">
              <a:buAutoNum type="arabicPeriod"/>
            </a:pPr>
            <a:endParaRPr lang="es-ES" dirty="0"/>
          </a:p>
          <a:p>
            <a:pPr marL="457200" indent="-457200">
              <a:buAutoNum type="arabicPeriod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483020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215DA-F911-5711-7D2A-C555F43F2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/>
              <a:t>DBSCAN – DISTINTOS 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A3437-83A1-9B48-E187-E7EF3F676F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1875405"/>
            <a:ext cx="6367754" cy="3541714"/>
          </a:xfrm>
        </p:spPr>
        <p:txBody>
          <a:bodyPr/>
          <a:lstStyle/>
          <a:p>
            <a:r>
              <a:rPr lang="en-ES" dirty="0"/>
              <a:t>Se probaron distintos eps dentro del rango</a:t>
            </a:r>
          </a:p>
          <a:p>
            <a:r>
              <a:rPr lang="en-ES" dirty="0"/>
              <a:t>Visualización en 2D (se marcan los outliers detectados)</a:t>
            </a:r>
          </a:p>
          <a:p>
            <a:r>
              <a:rPr lang="en-ES" dirty="0"/>
              <a:t>Evaluación cuantitativa con coeficientes silhoutte</a:t>
            </a:r>
          </a:p>
          <a:p>
            <a:r>
              <a:rPr lang="en-ES" dirty="0"/>
              <a:t>Se escogió eps = 1.0 (mejor score y cantidad de clusters adecuada)</a:t>
            </a:r>
          </a:p>
        </p:txBody>
      </p:sp>
      <p:pic>
        <p:nvPicPr>
          <p:cNvPr id="6" name="Content Placeholder 5" descr="A yellow and purple dots&#10;&#10;AI-generated content may be incorrect.">
            <a:extLst>
              <a:ext uri="{FF2B5EF4-FFF2-40B4-BE49-F238E27FC236}">
                <a16:creationId xmlns:a16="http://schemas.microsoft.com/office/drawing/2014/main" id="{89623AA0-E07A-D7BE-7302-E50EF7A0E83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7525" y="4604759"/>
            <a:ext cx="3574475" cy="2253240"/>
          </a:xfrm>
        </p:spPr>
      </p:pic>
      <p:pic>
        <p:nvPicPr>
          <p:cNvPr id="8" name="Picture 7" descr="A diagram of a number of dots&#10;&#10;AI-generated content may be incorrect.">
            <a:extLst>
              <a:ext uri="{FF2B5EF4-FFF2-40B4-BE49-F238E27FC236}">
                <a16:creationId xmlns:a16="http://schemas.microsoft.com/office/drawing/2014/main" id="{8A511632-BC11-E1E5-4E60-2765108C16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7524" y="2351520"/>
            <a:ext cx="3574475" cy="2253239"/>
          </a:xfrm>
          <a:prstGeom prst="rect">
            <a:avLst/>
          </a:prstGeom>
        </p:spPr>
      </p:pic>
      <p:pic>
        <p:nvPicPr>
          <p:cNvPr id="10" name="Picture 9" descr="A diagram of a number of dots&#10;&#10;AI-generated content may be incorrect.">
            <a:extLst>
              <a:ext uri="{FF2B5EF4-FFF2-40B4-BE49-F238E27FC236}">
                <a16:creationId xmlns:a16="http://schemas.microsoft.com/office/drawing/2014/main" id="{FD752A5A-A70F-E873-5577-388F1FC1A5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7526" y="0"/>
            <a:ext cx="3574473" cy="2351520"/>
          </a:xfrm>
          <a:prstGeom prst="rect">
            <a:avLst/>
          </a:prstGeom>
        </p:spPr>
      </p:pic>
      <p:pic>
        <p:nvPicPr>
          <p:cNvPr id="12" name="Picture 11" descr="A white background with black numbers&#10;&#10;AI-generated content may be incorrect.">
            <a:extLst>
              <a:ext uri="{FF2B5EF4-FFF2-40B4-BE49-F238E27FC236}">
                <a16:creationId xmlns:a16="http://schemas.microsoft.com/office/drawing/2014/main" id="{0AA6784F-BFA2-CA07-E5E1-3972C5160B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444" y="4604759"/>
            <a:ext cx="40259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7767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890D5D-D661-9526-F065-EE5E7707BD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D9772-70C6-C647-A124-E63043D73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/>
              <a:t>DBSCAN – Clustering final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3040C-22F2-76F6-4411-944A58451A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339553" cy="2239386"/>
          </a:xfrm>
        </p:spPr>
        <p:txBody>
          <a:bodyPr>
            <a:normAutofit fontScale="85000" lnSpcReduction="10000"/>
          </a:bodyPr>
          <a:lstStyle/>
          <a:p>
            <a:r>
              <a:rPr lang="en-ES" dirty="0"/>
              <a:t>DBSCAN no consiguió identificar agrupamientos significativos e interpretables</a:t>
            </a:r>
          </a:p>
          <a:p>
            <a:r>
              <a:rPr lang="en-ES" dirty="0"/>
              <a:t>Un cluster de solo 6 individuos caracterizado por mujeres de mayor edad viudas</a:t>
            </a:r>
          </a:p>
          <a:p>
            <a:r>
              <a:rPr lang="en-ES" dirty="0"/>
              <a:t>No representa grupos naturales</a:t>
            </a:r>
          </a:p>
          <a:p>
            <a:r>
              <a:rPr lang="en-ES" dirty="0"/>
              <a:t>DBSCAN busca zonas de alta densidad claramente separadas, nuestros datos contienen mucho solapamiento y forman una gran nube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A578903F-53FF-9105-A150-9054389365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4500" y="4896009"/>
            <a:ext cx="4642444" cy="742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06A17BAD-BD78-6924-86EB-DE1BEE329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311" y="4807527"/>
            <a:ext cx="5643056" cy="1040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02399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CBA50DB-DBC7-4B6E-B3C1-8FF1EA519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1DED8FB6-AF8D-4D98-913D-E6486FEC1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A805ED2-113B-4584-8827-567B5792F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4" name="Rectangle 5">
                <a:extLst>
                  <a:ext uri="{FF2B5EF4-FFF2-40B4-BE49-F238E27FC236}">
                    <a16:creationId xmlns:a16="http://schemas.microsoft.com/office/drawing/2014/main" id="{C6CF21D8-CC72-4F35-A29E-3AF9E6DA1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5" name="Freeform 6">
                <a:extLst>
                  <a:ext uri="{FF2B5EF4-FFF2-40B4-BE49-F238E27FC236}">
                    <a16:creationId xmlns:a16="http://schemas.microsoft.com/office/drawing/2014/main" id="{8E60A7C3-087D-47B4-AB5A-C8B1042FD2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6" name="Freeform 7">
                <a:extLst>
                  <a:ext uri="{FF2B5EF4-FFF2-40B4-BE49-F238E27FC236}">
                    <a16:creationId xmlns:a16="http://schemas.microsoft.com/office/drawing/2014/main" id="{1885EECE-F6D9-4128-BC90-01583BF269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7" name="Freeform 8">
                <a:extLst>
                  <a:ext uri="{FF2B5EF4-FFF2-40B4-BE49-F238E27FC236}">
                    <a16:creationId xmlns:a16="http://schemas.microsoft.com/office/drawing/2014/main" id="{F44AA128-AA96-4FF2-A1C3-F9D2E7FD38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8" name="Freeform 9">
                <a:extLst>
                  <a:ext uri="{FF2B5EF4-FFF2-40B4-BE49-F238E27FC236}">
                    <a16:creationId xmlns:a16="http://schemas.microsoft.com/office/drawing/2014/main" id="{7E52DC12-230B-4892-B284-F2FE9DE16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9" name="Freeform 10">
                <a:extLst>
                  <a:ext uri="{FF2B5EF4-FFF2-40B4-BE49-F238E27FC236}">
                    <a16:creationId xmlns:a16="http://schemas.microsoft.com/office/drawing/2014/main" id="{A68FBF9E-B81A-41D0-8A03-6CFC30811D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0" name="Freeform 11">
                <a:extLst>
                  <a:ext uri="{FF2B5EF4-FFF2-40B4-BE49-F238E27FC236}">
                    <a16:creationId xmlns:a16="http://schemas.microsoft.com/office/drawing/2014/main" id="{B0047F84-8480-494F-9241-39FF17CFF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1" name="Freeform 12">
                <a:extLst>
                  <a:ext uri="{FF2B5EF4-FFF2-40B4-BE49-F238E27FC236}">
                    <a16:creationId xmlns:a16="http://schemas.microsoft.com/office/drawing/2014/main" id="{8CAF76D8-4B95-4A8E-9EE5-8CCC0A7AD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2" name="Freeform 13">
                <a:extLst>
                  <a:ext uri="{FF2B5EF4-FFF2-40B4-BE49-F238E27FC236}">
                    <a16:creationId xmlns:a16="http://schemas.microsoft.com/office/drawing/2014/main" id="{792F82F3-05A8-4A55-8C5B-81F6678B59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3" name="Freeform 14">
                <a:extLst>
                  <a:ext uri="{FF2B5EF4-FFF2-40B4-BE49-F238E27FC236}">
                    <a16:creationId xmlns:a16="http://schemas.microsoft.com/office/drawing/2014/main" id="{B8472536-021A-4E59-BD59-DDC090A18A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4" name="Freeform 15">
                <a:extLst>
                  <a:ext uri="{FF2B5EF4-FFF2-40B4-BE49-F238E27FC236}">
                    <a16:creationId xmlns:a16="http://schemas.microsoft.com/office/drawing/2014/main" id="{AEBEF646-3C12-469F-B194-A161A7A95D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5" name="Line 16">
                <a:extLst>
                  <a:ext uri="{FF2B5EF4-FFF2-40B4-BE49-F238E27FC236}">
                    <a16:creationId xmlns:a16="http://schemas.microsoft.com/office/drawing/2014/main" id="{D4501159-D7AC-4307-9DFC-C8F3A9434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6" name="Freeform 17">
                <a:extLst>
                  <a:ext uri="{FF2B5EF4-FFF2-40B4-BE49-F238E27FC236}">
                    <a16:creationId xmlns:a16="http://schemas.microsoft.com/office/drawing/2014/main" id="{B5244C41-454C-47D8-A6A9-C17EC2A366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7" name="Freeform 18">
                <a:extLst>
                  <a:ext uri="{FF2B5EF4-FFF2-40B4-BE49-F238E27FC236}">
                    <a16:creationId xmlns:a16="http://schemas.microsoft.com/office/drawing/2014/main" id="{8FA883B8-99FB-4540-B573-F0674BFB1C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8" name="Freeform 19">
                <a:extLst>
                  <a:ext uri="{FF2B5EF4-FFF2-40B4-BE49-F238E27FC236}">
                    <a16:creationId xmlns:a16="http://schemas.microsoft.com/office/drawing/2014/main" id="{F1178B7C-5A00-4E5B-9010-B1477621E0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9" name="Freeform 20">
                <a:extLst>
                  <a:ext uri="{FF2B5EF4-FFF2-40B4-BE49-F238E27FC236}">
                    <a16:creationId xmlns:a16="http://schemas.microsoft.com/office/drawing/2014/main" id="{E359D5D8-EE2E-4714-A40A-C3A6D91F98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0" name="Rectangle 21">
                <a:extLst>
                  <a:ext uri="{FF2B5EF4-FFF2-40B4-BE49-F238E27FC236}">
                    <a16:creationId xmlns:a16="http://schemas.microsoft.com/office/drawing/2014/main" id="{8A89C2E5-F892-4666-85FB-995578FBC7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1" name="Freeform 22">
                <a:extLst>
                  <a:ext uri="{FF2B5EF4-FFF2-40B4-BE49-F238E27FC236}">
                    <a16:creationId xmlns:a16="http://schemas.microsoft.com/office/drawing/2014/main" id="{6DC6174B-0EC3-4A81-A0D1-D10DBB869A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2" name="Freeform 23">
                <a:extLst>
                  <a:ext uri="{FF2B5EF4-FFF2-40B4-BE49-F238E27FC236}">
                    <a16:creationId xmlns:a16="http://schemas.microsoft.com/office/drawing/2014/main" id="{2CB96070-0553-4F79-984C-8DABB1CD5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3" name="Freeform 24">
                <a:extLst>
                  <a:ext uri="{FF2B5EF4-FFF2-40B4-BE49-F238E27FC236}">
                    <a16:creationId xmlns:a16="http://schemas.microsoft.com/office/drawing/2014/main" id="{BA23B6E2-3718-4009-B80E-9279154B1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4" name="Freeform 25">
                <a:extLst>
                  <a:ext uri="{FF2B5EF4-FFF2-40B4-BE49-F238E27FC236}">
                    <a16:creationId xmlns:a16="http://schemas.microsoft.com/office/drawing/2014/main" id="{CAFB32D5-E528-419B-80EE-147563397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5" name="Freeform 26">
                <a:extLst>
                  <a:ext uri="{FF2B5EF4-FFF2-40B4-BE49-F238E27FC236}">
                    <a16:creationId xmlns:a16="http://schemas.microsoft.com/office/drawing/2014/main" id="{A68ADD35-4FEA-404D-B2F3-23556E6E8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6" name="Freeform 27">
                <a:extLst>
                  <a:ext uri="{FF2B5EF4-FFF2-40B4-BE49-F238E27FC236}">
                    <a16:creationId xmlns:a16="http://schemas.microsoft.com/office/drawing/2014/main" id="{89CF17CA-49E3-4B4A-836A-4FD55C67BE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7" name="Freeform 28">
                <a:extLst>
                  <a:ext uri="{FF2B5EF4-FFF2-40B4-BE49-F238E27FC236}">
                    <a16:creationId xmlns:a16="http://schemas.microsoft.com/office/drawing/2014/main" id="{AB394F2E-F3E7-4CED-84A9-35C47AB287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8" name="Freeform 29">
                <a:extLst>
                  <a:ext uri="{FF2B5EF4-FFF2-40B4-BE49-F238E27FC236}">
                    <a16:creationId xmlns:a16="http://schemas.microsoft.com/office/drawing/2014/main" id="{FF816C2F-3999-4A9F-8395-5D68ED33A4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9" name="Freeform 30">
                <a:extLst>
                  <a:ext uri="{FF2B5EF4-FFF2-40B4-BE49-F238E27FC236}">
                    <a16:creationId xmlns:a16="http://schemas.microsoft.com/office/drawing/2014/main" id="{82AD6AC6-71D5-4BD8-9185-D3062968B5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50" name="Freeform 31">
                <a:extLst>
                  <a:ext uri="{FF2B5EF4-FFF2-40B4-BE49-F238E27FC236}">
                    <a16:creationId xmlns:a16="http://schemas.microsoft.com/office/drawing/2014/main" id="{743A50C2-65CF-4F4C-B412-6149A93AC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C0E7A88-FEDF-4C4F-A6B4-F7DDE9DE92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4" name="Freeform 32">
                <a:extLst>
                  <a:ext uri="{FF2B5EF4-FFF2-40B4-BE49-F238E27FC236}">
                    <a16:creationId xmlns:a16="http://schemas.microsoft.com/office/drawing/2014/main" id="{AE94B3EE-D5C0-4BDE-B6AA-7599F0486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5" name="Freeform 33">
                <a:extLst>
                  <a:ext uri="{FF2B5EF4-FFF2-40B4-BE49-F238E27FC236}">
                    <a16:creationId xmlns:a16="http://schemas.microsoft.com/office/drawing/2014/main" id="{5EF110E8-C00D-454E-8F3A-ECF2D35667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6" name="Freeform 34">
                <a:extLst>
                  <a:ext uri="{FF2B5EF4-FFF2-40B4-BE49-F238E27FC236}">
                    <a16:creationId xmlns:a16="http://schemas.microsoft.com/office/drawing/2014/main" id="{BFC5F327-6927-4F35-9AF6-C45527BB45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7" name="Freeform 35">
                <a:extLst>
                  <a:ext uri="{FF2B5EF4-FFF2-40B4-BE49-F238E27FC236}">
                    <a16:creationId xmlns:a16="http://schemas.microsoft.com/office/drawing/2014/main" id="{BF2D314D-AEDE-418D-9702-D3CDB98C3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8" name="Freeform 36">
                <a:extLst>
                  <a:ext uri="{FF2B5EF4-FFF2-40B4-BE49-F238E27FC236}">
                    <a16:creationId xmlns:a16="http://schemas.microsoft.com/office/drawing/2014/main" id="{64FD07F8-3CA6-4209-9A9E-30609FE9A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9" name="Freeform 37">
                <a:extLst>
                  <a:ext uri="{FF2B5EF4-FFF2-40B4-BE49-F238E27FC236}">
                    <a16:creationId xmlns:a16="http://schemas.microsoft.com/office/drawing/2014/main" id="{AB0AE24D-CD49-4B57-82E0-780F62AE4F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0" name="Freeform 38">
                <a:extLst>
                  <a:ext uri="{FF2B5EF4-FFF2-40B4-BE49-F238E27FC236}">
                    <a16:creationId xmlns:a16="http://schemas.microsoft.com/office/drawing/2014/main" id="{66803AF8-6368-45E6-A0B7-C0C4CFFEEB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1" name="Freeform 39">
                <a:extLst>
                  <a:ext uri="{FF2B5EF4-FFF2-40B4-BE49-F238E27FC236}">
                    <a16:creationId xmlns:a16="http://schemas.microsoft.com/office/drawing/2014/main" id="{B4761E05-2792-472B-A814-9616151CF3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2" name="Freeform 40">
                <a:extLst>
                  <a:ext uri="{FF2B5EF4-FFF2-40B4-BE49-F238E27FC236}">
                    <a16:creationId xmlns:a16="http://schemas.microsoft.com/office/drawing/2014/main" id="{40B6A261-9427-4E70-9564-048AD009BD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3" name="Rectangle 41">
                <a:extLst>
                  <a:ext uri="{FF2B5EF4-FFF2-40B4-BE49-F238E27FC236}">
                    <a16:creationId xmlns:a16="http://schemas.microsoft.com/office/drawing/2014/main" id="{68BFDFBE-2286-4123-9436-E1DF84AF49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</p:grpSp>
      </p:grpSp>
      <p:pic>
        <p:nvPicPr>
          <p:cNvPr id="52" name="Picture 2">
            <a:extLst>
              <a:ext uri="{FF2B5EF4-FFF2-40B4-BE49-F238E27FC236}">
                <a16:creationId xmlns:a16="http://schemas.microsoft.com/office/drawing/2014/main" id="{5B3DE270-418F-47A7-B311-C4D876041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0ECAA5B-FEED-D532-0159-05543A13F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s-ES" sz="2800">
                <a:solidFill>
                  <a:srgbClr val="FFFFFF"/>
                </a:solidFill>
              </a:rPr>
              <a:t>GAUSSIAN MIXTURE MODELS</a:t>
            </a:r>
            <a:br>
              <a:rPr lang="es-ES" sz="2800">
                <a:solidFill>
                  <a:srgbClr val="FFFFFF"/>
                </a:solidFill>
              </a:rPr>
            </a:br>
            <a:endParaRPr lang="es-ES" sz="2800">
              <a:solidFill>
                <a:srgbClr val="FFFFFF"/>
              </a:solidFill>
            </a:endParaRPr>
          </a:p>
        </p:txBody>
      </p:sp>
      <p:sp useBgFill="1">
        <p:nvSpPr>
          <p:cNvPr id="54" name="Round Diagonal Corner Rectangle 11">
            <a:extLst>
              <a:ext uri="{FF2B5EF4-FFF2-40B4-BE49-F238E27FC236}">
                <a16:creationId xmlns:a16="http://schemas.microsoft.com/office/drawing/2014/main" id="{A1351C6B-7343-451F-AB4A-1CE294A4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F9B79659-3CFC-D78C-8F51-0EDF526DFB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988" y="2165591"/>
            <a:ext cx="6112382" cy="2521356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6F4D103-CBFD-ABD3-3703-74BA6D8DB8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36041" y="2249487"/>
            <a:ext cx="3281004" cy="354171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sz="1800" dirty="0">
                <a:solidFill>
                  <a:schemeClr val="bg1"/>
                </a:solidFill>
              </a:rPr>
              <a:t>BIC y AIC disminuyen con k, lo que muestra que modelos con más componentes ajustan mejor, pero añaden complejidad.</a:t>
            </a:r>
            <a:endParaRPr lang="es-ES" sz="1400" dirty="0">
              <a:solidFill>
                <a:schemeClr val="bg1"/>
              </a:solidFill>
            </a:endParaRPr>
          </a:p>
          <a:p>
            <a:endParaRPr lang="es-ES" sz="1800" dirty="0">
              <a:solidFill>
                <a:srgbClr val="FFFFFF"/>
              </a:solidFill>
            </a:endParaRP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E3C6F1C-46FA-AD9C-65BC-871F8BB8BD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8407" y="4592897"/>
            <a:ext cx="3695890" cy="1485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40847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2FE8B89-44E5-A71F-739A-9C2B31155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9957" y="618518"/>
            <a:ext cx="4747088" cy="1478570"/>
          </a:xfrm>
        </p:spPr>
        <p:txBody>
          <a:bodyPr>
            <a:normAutofit/>
          </a:bodyPr>
          <a:lstStyle/>
          <a:p>
            <a:r>
              <a:rPr lang="es-ES" dirty="0"/>
              <a:t>GMM</a:t>
            </a:r>
            <a:r>
              <a:rPr lang="en-ES" dirty="0"/>
              <a:t> – Clustering final</a:t>
            </a:r>
            <a:endParaRPr lang="es-ES" dirty="0"/>
          </a:p>
        </p:txBody>
      </p:sp>
      <p:sp>
        <p:nvSpPr>
          <p:cNvPr id="12" name="Round Diagonal Corner Rectangle 9">
            <a:extLst>
              <a:ext uri="{FF2B5EF4-FFF2-40B4-BE49-F238E27FC236}">
                <a16:creationId xmlns:a16="http://schemas.microsoft.com/office/drawing/2014/main" id="{A3D1FEF8-5149-4AC1-8D77-B256637FB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50" y="808057"/>
            <a:ext cx="5286376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Marcador de contenido 3" descr="Interfaz de usuario gráfica, Texto, Aplicación, Correo electrónico&#10;&#10;El contenido generado por IA puede ser incorrecto.">
            <a:extLst>
              <a:ext uri="{FF2B5EF4-FFF2-40B4-BE49-F238E27FC236}">
                <a16:creationId xmlns:a16="http://schemas.microsoft.com/office/drawing/2014/main" id="{1002F1CB-0A1F-C64E-A2ED-4834A8692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988" y="1813356"/>
            <a:ext cx="4635583" cy="869170"/>
          </a:xfrm>
          <a:prstGeom prst="rect">
            <a:avLst/>
          </a:prstGeom>
        </p:spPr>
      </p:pic>
      <p:pic>
        <p:nvPicPr>
          <p:cNvPr id="5" name="Imagen 4" descr="Interfaz de usuario gráfica, Texto, Aplicación&#10;&#10;El contenido generado por IA puede ser incorrecto.">
            <a:extLst>
              <a:ext uri="{FF2B5EF4-FFF2-40B4-BE49-F238E27FC236}">
                <a16:creationId xmlns:a16="http://schemas.microsoft.com/office/drawing/2014/main" id="{DD8D9CD8-F3D0-9165-A2F5-9EEF721038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8988" y="4249070"/>
            <a:ext cx="4635583" cy="730104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B676CC1-A605-2AEF-1A91-78734E647C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9957" y="2249487"/>
            <a:ext cx="4747087" cy="3541714"/>
          </a:xfrm>
        </p:spPr>
        <p:txBody>
          <a:bodyPr>
            <a:normAutofit/>
          </a:bodyPr>
          <a:lstStyle/>
          <a:p>
            <a:pPr lvl="1"/>
            <a:r>
              <a:rPr lang="es-ES" b="1" dirty="0" err="1"/>
              <a:t>Cluster</a:t>
            </a:r>
            <a:r>
              <a:rPr lang="es-ES" b="1" dirty="0"/>
              <a:t> 0:</a:t>
            </a:r>
            <a:r>
              <a:rPr lang="es-ES" dirty="0"/>
              <a:t> personas jóvenes, jornada moderada, menor ganancia de capital, solteros.</a:t>
            </a:r>
          </a:p>
          <a:p>
            <a:pPr lvl="1"/>
            <a:r>
              <a:rPr lang="es-ES" b="1" dirty="0" err="1"/>
              <a:t>Cluster</a:t>
            </a:r>
            <a:r>
              <a:rPr lang="es-ES" b="1" dirty="0"/>
              <a:t> 1:</a:t>
            </a:r>
            <a:r>
              <a:rPr lang="es-ES" dirty="0"/>
              <a:t> personas mayores, casadas, mujeres con rol de esposa.</a:t>
            </a:r>
          </a:p>
          <a:p>
            <a:pPr lvl="1"/>
            <a:r>
              <a:rPr lang="es-ES" b="1" dirty="0" err="1"/>
              <a:t>Cluster</a:t>
            </a:r>
            <a:r>
              <a:rPr lang="es-ES" b="1" dirty="0"/>
              <a:t> 2:</a:t>
            </a:r>
            <a:r>
              <a:rPr lang="es-ES" dirty="0"/>
              <a:t> personas mayores, casadas, hombres con rol de esposo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509573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0B0CAB-66B1-149A-A3A7-943AFA18F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CONCLUSIONES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928BD08-B319-1E51-AD8E-5315F9E8A6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s-ES" altLang="es-ES" dirty="0">
                <a:latin typeface="Arial" panose="020B0604020202020204" pitchFamily="34" charset="0"/>
              </a:rPr>
              <a:t>Escalado de variables esencial para evitar que rangos grandes (p.ej., </a:t>
            </a:r>
            <a:r>
              <a:rPr lang="es-ES" altLang="es-ES" i="1" dirty="0" err="1">
                <a:latin typeface="Arial" panose="020B0604020202020204" pitchFamily="34" charset="0"/>
              </a:rPr>
              <a:t>CapitalGain</a:t>
            </a:r>
            <a:r>
              <a:rPr lang="es-ES" altLang="es-ES" dirty="0">
                <a:latin typeface="Arial" panose="020B0604020202020204" pitchFamily="34" charset="0"/>
              </a:rPr>
              <a:t>) dominen la distancia.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lang="es-ES" altLang="es-ES" dirty="0">
              <a:latin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s-ES" altLang="es-ES" dirty="0">
                <a:latin typeface="Arial" panose="020B0604020202020204" pitchFamily="34" charset="0"/>
              </a:rPr>
              <a:t>PCA y MCA equilibran variables numéricas y categóricas, aunque pueden perder diferencias finas; posible mejora: discretizar variables continuas en rangos comparables.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lang="es-ES" altLang="es-ES" dirty="0">
              <a:latin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s-ES" altLang="es-ES" dirty="0">
                <a:latin typeface="Arial" panose="020B0604020202020204" pitchFamily="34" charset="0"/>
              </a:rPr>
              <a:t>Explorar distancias o métricas alternativas (</a:t>
            </a:r>
            <a:r>
              <a:rPr lang="es-ES" altLang="es-ES" dirty="0" err="1">
                <a:latin typeface="Arial" panose="020B0604020202020204" pitchFamily="34" charset="0"/>
              </a:rPr>
              <a:t>Mahalanobis</a:t>
            </a:r>
            <a:r>
              <a:rPr lang="es-ES" altLang="es-ES" dirty="0">
                <a:latin typeface="Arial" panose="020B0604020202020204" pitchFamily="34" charset="0"/>
              </a:rPr>
              <a:t> o métricas mixtas) podría mejorar la identificación de </a:t>
            </a:r>
            <a:r>
              <a:rPr lang="es-ES" altLang="es-ES" dirty="0" err="1">
                <a:latin typeface="Arial" panose="020B0604020202020204" pitchFamily="34" charset="0"/>
              </a:rPr>
              <a:t>clusters</a:t>
            </a:r>
            <a:r>
              <a:rPr lang="es-ES" altLang="es-ES" dirty="0">
                <a:latin typeface="Arial" panose="020B0604020202020204" pitchFamily="34" charset="0"/>
              </a:rPr>
              <a:t> y reducir </a:t>
            </a:r>
            <a:r>
              <a:rPr lang="es-ES" altLang="es-ES" dirty="0" err="1">
                <a:latin typeface="Arial" panose="020B0604020202020204" pitchFamily="34" charset="0"/>
              </a:rPr>
              <a:t>outliers</a:t>
            </a:r>
            <a:r>
              <a:rPr lang="es-ES" altLang="es-ES" dirty="0">
                <a:latin typeface="Arial" panose="020B0604020202020204" pitchFamily="34" charset="0"/>
              </a:rPr>
              <a:t>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lang="es-ES" altLang="es-ES" dirty="0">
              <a:latin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s-ES" altLang="es-ES" dirty="0">
                <a:latin typeface="Arial" panose="020B0604020202020204" pitchFamily="34" charset="0"/>
              </a:rPr>
              <a:t>DBSCAN: tamaños limitados.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lang="es-ES" altLang="es-ES" dirty="0">
              <a:latin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s-ES" altLang="es-ES" dirty="0">
                <a:latin typeface="Arial" panose="020B0604020202020204" pitchFamily="34" charset="0"/>
              </a:rPr>
              <a:t>GMM y </a:t>
            </a:r>
            <a:r>
              <a:rPr lang="es-ES" altLang="es-ES" dirty="0" err="1">
                <a:latin typeface="Arial" panose="020B0604020202020204" pitchFamily="34" charset="0"/>
              </a:rPr>
              <a:t>KMeans</a:t>
            </a:r>
            <a:r>
              <a:rPr lang="es-ES" altLang="es-ES" dirty="0">
                <a:latin typeface="Arial" panose="020B0604020202020204" pitchFamily="34" charset="0"/>
              </a:rPr>
              <a:t>: divisiones consistentes según edad, género, estado civil y ganancias.</a:t>
            </a: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lang="es-ES" altLang="es-ES" dirty="0">
              <a:latin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s-ES" altLang="es-ES" dirty="0">
                <a:latin typeface="Arial" panose="020B0604020202020204" pitchFamily="34" charset="0"/>
              </a:rPr>
              <a:t>En conjunto, el </a:t>
            </a:r>
            <a:r>
              <a:rPr lang="es-ES" altLang="es-ES" dirty="0" err="1">
                <a:latin typeface="Arial" panose="020B0604020202020204" pitchFamily="34" charset="0"/>
              </a:rPr>
              <a:t>dataset</a:t>
            </a:r>
            <a:r>
              <a:rPr lang="es-ES" altLang="es-ES" dirty="0">
                <a:latin typeface="Arial" panose="020B0604020202020204" pitchFamily="34" charset="0"/>
              </a:rPr>
              <a:t> presenta </a:t>
            </a:r>
            <a:r>
              <a:rPr lang="es-ES" altLang="es-ES" b="1" dirty="0">
                <a:latin typeface="Arial" panose="020B0604020202020204" pitchFamily="34" charset="0"/>
              </a:rPr>
              <a:t>3 </a:t>
            </a:r>
            <a:r>
              <a:rPr lang="es-ES" altLang="es-ES" b="1" dirty="0" err="1">
                <a:latin typeface="Arial" panose="020B0604020202020204" pitchFamily="34" charset="0"/>
              </a:rPr>
              <a:t>clusters</a:t>
            </a:r>
            <a:r>
              <a:rPr lang="es-ES" altLang="es-ES" b="1" dirty="0">
                <a:latin typeface="Arial" panose="020B0604020202020204" pitchFamily="34" charset="0"/>
              </a:rPr>
              <a:t> naturales</a:t>
            </a:r>
            <a:r>
              <a:rPr lang="es-ES" altLang="es-ES" dirty="0">
                <a:latin typeface="Arial" panose="020B0604020202020204" pitchFamily="34" charset="0"/>
              </a:rPr>
              <a:t>, y combinar métodos facilita detectar </a:t>
            </a:r>
            <a:r>
              <a:rPr lang="es-ES" altLang="es-ES" dirty="0" err="1">
                <a:latin typeface="Arial" panose="020B0604020202020204" pitchFamily="34" charset="0"/>
              </a:rPr>
              <a:t>outliers</a:t>
            </a:r>
            <a:r>
              <a:rPr lang="es-ES" altLang="es-ES" dirty="0">
                <a:latin typeface="Arial" panose="020B0604020202020204" pitchFamily="34" charset="0"/>
              </a:rPr>
              <a:t> y entender la estructura poblacional.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1013464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BD10ED-A818-66BC-A8BA-1B4555CC4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9199" y="2689715"/>
            <a:ext cx="4816327" cy="147857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/>
              <a:t>Thank you for your attention</a:t>
            </a:r>
            <a:br>
              <a:rPr lang="es-ES" dirty="0"/>
            </a:b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61632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AE084-6D21-2380-C7B1-11EE3D149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ES" dirty="0"/>
              <a:t>iNTRODUCCIÓN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F144F-BE4F-D42A-EA67-A0497E1E20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9185" y="2097088"/>
            <a:ext cx="6493025" cy="3541714"/>
          </a:xfrm>
        </p:spPr>
        <p:txBody>
          <a:bodyPr>
            <a:normAutofit/>
          </a:bodyPr>
          <a:lstStyle/>
          <a:p>
            <a:r>
              <a:rPr lang="en-ES" dirty="0"/>
              <a:t>Aplicación de técnicas de clustering sobre un conjunto de datos socioeconómicos para hallar agrupaciones naturales</a:t>
            </a:r>
          </a:p>
          <a:p>
            <a:r>
              <a:rPr lang="en-ES" dirty="0"/>
              <a:t>Preprocesamiento exhaustivo para igualar el peso de las variables</a:t>
            </a:r>
          </a:p>
          <a:p>
            <a:r>
              <a:rPr lang="en-ES" dirty="0"/>
              <a:t>Evaluación del efecto de los distintos parámetros</a:t>
            </a:r>
          </a:p>
          <a:p>
            <a:endParaRPr lang="en-ES" dirty="0"/>
          </a:p>
        </p:txBody>
      </p:sp>
    </p:spTree>
    <p:extLst>
      <p:ext uri="{BB962C8B-B14F-4D97-AF65-F5344CB8AC3E}">
        <p14:creationId xmlns:p14="http://schemas.microsoft.com/office/powerpoint/2010/main" val="2775046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F56773-6632-2070-F8C6-1B6756313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PREPROCESAMIENTO</a:t>
            </a:r>
            <a:br>
              <a:rPr lang="es-ES" dirty="0"/>
            </a:br>
            <a:endParaRPr lang="es-E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FD46668-3039-784A-84C7-5276552710F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650460" y="1767006"/>
            <a:ext cx="8635697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Consistencia del formato:</a:t>
            </a:r>
            <a:endParaRPr kumimoji="0" lang="es-ES" altLang="es-E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Datos estandarizados, sin inconsistencias de mayúsculas o espacios.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s-ES" altLang="es-ES" sz="1800" dirty="0">
                <a:latin typeface="Arial" panose="020B0604020202020204" pitchFamily="34" charset="0"/>
              </a:rPr>
              <a:t>- 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Revisados los valores numéricos, sin valores fuera de rango.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ES" altLang="es-E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Valores faltantes:</a:t>
            </a:r>
            <a:endParaRPr kumimoji="0" lang="es-ES" altLang="es-E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Ninguna columna o fila tiene datos nulos → no se requirió imputación.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ES" altLang="es-E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Duplicados:</a:t>
            </a:r>
            <a:endParaRPr kumimoji="0" lang="es-ES" altLang="es-E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Filas duplicadas eliminadas para evitar redundancia y optimizar el </a:t>
            </a:r>
            <a:r>
              <a:rPr kumimoji="0" lang="es-ES" altLang="es-E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clustering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2360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A5BE1F-B3BF-5325-CAB1-5662C5A150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CBA50DB-DBC7-4B6E-B3C1-8FF1EA519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ED8FB6-AF8D-4D98-913D-E6486FEC1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A805ED2-113B-4584-8827-567B5792F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5" name="Rectangle 5">
                <a:extLst>
                  <a:ext uri="{FF2B5EF4-FFF2-40B4-BE49-F238E27FC236}">
                    <a16:creationId xmlns:a16="http://schemas.microsoft.com/office/drawing/2014/main" id="{C6CF21D8-CC72-4F35-A29E-3AF9E6DA1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6" name="Freeform 6">
                <a:extLst>
                  <a:ext uri="{FF2B5EF4-FFF2-40B4-BE49-F238E27FC236}">
                    <a16:creationId xmlns:a16="http://schemas.microsoft.com/office/drawing/2014/main" id="{8E60A7C3-087D-47B4-AB5A-C8B1042FD2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1885EECE-F6D9-4128-BC90-01583BF269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8" name="Freeform 8">
                <a:extLst>
                  <a:ext uri="{FF2B5EF4-FFF2-40B4-BE49-F238E27FC236}">
                    <a16:creationId xmlns:a16="http://schemas.microsoft.com/office/drawing/2014/main" id="{F44AA128-AA96-4FF2-A1C3-F9D2E7FD38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9" name="Freeform 9">
                <a:extLst>
                  <a:ext uri="{FF2B5EF4-FFF2-40B4-BE49-F238E27FC236}">
                    <a16:creationId xmlns:a16="http://schemas.microsoft.com/office/drawing/2014/main" id="{7E52DC12-230B-4892-B284-F2FE9DE16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0" name="Freeform 10">
                <a:extLst>
                  <a:ext uri="{FF2B5EF4-FFF2-40B4-BE49-F238E27FC236}">
                    <a16:creationId xmlns:a16="http://schemas.microsoft.com/office/drawing/2014/main" id="{A68FBF9E-B81A-41D0-8A03-6CFC30811D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1" name="Freeform 11">
                <a:extLst>
                  <a:ext uri="{FF2B5EF4-FFF2-40B4-BE49-F238E27FC236}">
                    <a16:creationId xmlns:a16="http://schemas.microsoft.com/office/drawing/2014/main" id="{B0047F84-8480-494F-9241-39FF17CFF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2" name="Freeform 12">
                <a:extLst>
                  <a:ext uri="{FF2B5EF4-FFF2-40B4-BE49-F238E27FC236}">
                    <a16:creationId xmlns:a16="http://schemas.microsoft.com/office/drawing/2014/main" id="{8CAF76D8-4B95-4A8E-9EE5-8CCC0A7AD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3" name="Freeform 13">
                <a:extLst>
                  <a:ext uri="{FF2B5EF4-FFF2-40B4-BE49-F238E27FC236}">
                    <a16:creationId xmlns:a16="http://schemas.microsoft.com/office/drawing/2014/main" id="{792F82F3-05A8-4A55-8C5B-81F6678B59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4" name="Freeform 14">
                <a:extLst>
                  <a:ext uri="{FF2B5EF4-FFF2-40B4-BE49-F238E27FC236}">
                    <a16:creationId xmlns:a16="http://schemas.microsoft.com/office/drawing/2014/main" id="{B8472536-021A-4E59-BD59-DDC090A18A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5" name="Freeform 15">
                <a:extLst>
                  <a:ext uri="{FF2B5EF4-FFF2-40B4-BE49-F238E27FC236}">
                    <a16:creationId xmlns:a16="http://schemas.microsoft.com/office/drawing/2014/main" id="{AEBEF646-3C12-469F-B194-A161A7A95D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6" name="Line 16">
                <a:extLst>
                  <a:ext uri="{FF2B5EF4-FFF2-40B4-BE49-F238E27FC236}">
                    <a16:creationId xmlns:a16="http://schemas.microsoft.com/office/drawing/2014/main" id="{D4501159-D7AC-4307-9DFC-C8F3A9434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7" name="Freeform 17">
                <a:extLst>
                  <a:ext uri="{FF2B5EF4-FFF2-40B4-BE49-F238E27FC236}">
                    <a16:creationId xmlns:a16="http://schemas.microsoft.com/office/drawing/2014/main" id="{B5244C41-454C-47D8-A6A9-C17EC2A366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8" name="Freeform 18">
                <a:extLst>
                  <a:ext uri="{FF2B5EF4-FFF2-40B4-BE49-F238E27FC236}">
                    <a16:creationId xmlns:a16="http://schemas.microsoft.com/office/drawing/2014/main" id="{8FA883B8-99FB-4540-B573-F0674BFB1C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9" name="Freeform 19">
                <a:extLst>
                  <a:ext uri="{FF2B5EF4-FFF2-40B4-BE49-F238E27FC236}">
                    <a16:creationId xmlns:a16="http://schemas.microsoft.com/office/drawing/2014/main" id="{F1178B7C-5A00-4E5B-9010-B1477621E0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0" name="Freeform 20">
                <a:extLst>
                  <a:ext uri="{FF2B5EF4-FFF2-40B4-BE49-F238E27FC236}">
                    <a16:creationId xmlns:a16="http://schemas.microsoft.com/office/drawing/2014/main" id="{E359D5D8-EE2E-4714-A40A-C3A6D91F98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1" name="Rectangle 21">
                <a:extLst>
                  <a:ext uri="{FF2B5EF4-FFF2-40B4-BE49-F238E27FC236}">
                    <a16:creationId xmlns:a16="http://schemas.microsoft.com/office/drawing/2014/main" id="{8A89C2E5-F892-4666-85FB-995578FBC7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2" name="Freeform 22">
                <a:extLst>
                  <a:ext uri="{FF2B5EF4-FFF2-40B4-BE49-F238E27FC236}">
                    <a16:creationId xmlns:a16="http://schemas.microsoft.com/office/drawing/2014/main" id="{6DC6174B-0EC3-4A81-A0D1-D10DBB869A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3" name="Freeform 23">
                <a:extLst>
                  <a:ext uri="{FF2B5EF4-FFF2-40B4-BE49-F238E27FC236}">
                    <a16:creationId xmlns:a16="http://schemas.microsoft.com/office/drawing/2014/main" id="{2CB96070-0553-4F79-984C-8DABB1CD5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4" name="Freeform 24">
                <a:extLst>
                  <a:ext uri="{FF2B5EF4-FFF2-40B4-BE49-F238E27FC236}">
                    <a16:creationId xmlns:a16="http://schemas.microsoft.com/office/drawing/2014/main" id="{BA23B6E2-3718-4009-B80E-9279154B1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5" name="Freeform 25">
                <a:extLst>
                  <a:ext uri="{FF2B5EF4-FFF2-40B4-BE49-F238E27FC236}">
                    <a16:creationId xmlns:a16="http://schemas.microsoft.com/office/drawing/2014/main" id="{CAFB32D5-E528-419B-80EE-147563397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6" name="Freeform 26">
                <a:extLst>
                  <a:ext uri="{FF2B5EF4-FFF2-40B4-BE49-F238E27FC236}">
                    <a16:creationId xmlns:a16="http://schemas.microsoft.com/office/drawing/2014/main" id="{A68ADD35-4FEA-404D-B2F3-23556E6E8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7" name="Freeform 27">
                <a:extLst>
                  <a:ext uri="{FF2B5EF4-FFF2-40B4-BE49-F238E27FC236}">
                    <a16:creationId xmlns:a16="http://schemas.microsoft.com/office/drawing/2014/main" id="{89CF17CA-49E3-4B4A-836A-4FD55C67BE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8" name="Freeform 28">
                <a:extLst>
                  <a:ext uri="{FF2B5EF4-FFF2-40B4-BE49-F238E27FC236}">
                    <a16:creationId xmlns:a16="http://schemas.microsoft.com/office/drawing/2014/main" id="{AB394F2E-F3E7-4CED-84A9-35C47AB287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9" name="Freeform 29">
                <a:extLst>
                  <a:ext uri="{FF2B5EF4-FFF2-40B4-BE49-F238E27FC236}">
                    <a16:creationId xmlns:a16="http://schemas.microsoft.com/office/drawing/2014/main" id="{FF816C2F-3999-4A9F-8395-5D68ED33A4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50" name="Freeform 30">
                <a:extLst>
                  <a:ext uri="{FF2B5EF4-FFF2-40B4-BE49-F238E27FC236}">
                    <a16:creationId xmlns:a16="http://schemas.microsoft.com/office/drawing/2014/main" id="{82AD6AC6-71D5-4BD8-9185-D3062968B5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51" name="Freeform 31">
                <a:extLst>
                  <a:ext uri="{FF2B5EF4-FFF2-40B4-BE49-F238E27FC236}">
                    <a16:creationId xmlns:a16="http://schemas.microsoft.com/office/drawing/2014/main" id="{743A50C2-65CF-4F4C-B412-6149A93AC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6C0E7A88-FEDF-4C4F-A6B4-F7DDE9DE92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5" name="Freeform 32">
                <a:extLst>
                  <a:ext uri="{FF2B5EF4-FFF2-40B4-BE49-F238E27FC236}">
                    <a16:creationId xmlns:a16="http://schemas.microsoft.com/office/drawing/2014/main" id="{AE94B3EE-D5C0-4BDE-B6AA-7599F0486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6" name="Freeform 33">
                <a:extLst>
                  <a:ext uri="{FF2B5EF4-FFF2-40B4-BE49-F238E27FC236}">
                    <a16:creationId xmlns:a16="http://schemas.microsoft.com/office/drawing/2014/main" id="{5EF110E8-C00D-454E-8F3A-ECF2D35667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7" name="Freeform 34">
                <a:extLst>
                  <a:ext uri="{FF2B5EF4-FFF2-40B4-BE49-F238E27FC236}">
                    <a16:creationId xmlns:a16="http://schemas.microsoft.com/office/drawing/2014/main" id="{BFC5F327-6927-4F35-9AF6-C45527BB45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8" name="Freeform 35">
                <a:extLst>
                  <a:ext uri="{FF2B5EF4-FFF2-40B4-BE49-F238E27FC236}">
                    <a16:creationId xmlns:a16="http://schemas.microsoft.com/office/drawing/2014/main" id="{BF2D314D-AEDE-418D-9702-D3CDB98C3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9" name="Freeform 36">
                <a:extLst>
                  <a:ext uri="{FF2B5EF4-FFF2-40B4-BE49-F238E27FC236}">
                    <a16:creationId xmlns:a16="http://schemas.microsoft.com/office/drawing/2014/main" id="{64FD07F8-3CA6-4209-9A9E-30609FE9A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AB0AE24D-CD49-4B57-82E0-780F62AE4F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1" name="Freeform 38">
                <a:extLst>
                  <a:ext uri="{FF2B5EF4-FFF2-40B4-BE49-F238E27FC236}">
                    <a16:creationId xmlns:a16="http://schemas.microsoft.com/office/drawing/2014/main" id="{66803AF8-6368-45E6-A0B7-C0C4CFFEEB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2" name="Freeform 39">
                <a:extLst>
                  <a:ext uri="{FF2B5EF4-FFF2-40B4-BE49-F238E27FC236}">
                    <a16:creationId xmlns:a16="http://schemas.microsoft.com/office/drawing/2014/main" id="{B4761E05-2792-472B-A814-9616151CF3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3" name="Freeform 40">
                <a:extLst>
                  <a:ext uri="{FF2B5EF4-FFF2-40B4-BE49-F238E27FC236}">
                    <a16:creationId xmlns:a16="http://schemas.microsoft.com/office/drawing/2014/main" id="{40B6A261-9427-4E70-9564-048AD009BD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4" name="Rectangle 41">
                <a:extLst>
                  <a:ext uri="{FF2B5EF4-FFF2-40B4-BE49-F238E27FC236}">
                    <a16:creationId xmlns:a16="http://schemas.microsoft.com/office/drawing/2014/main" id="{68BFDFBE-2286-4123-9436-E1DF84AF49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</p:grpSp>
      </p:grpSp>
      <p:pic>
        <p:nvPicPr>
          <p:cNvPr id="53" name="Picture 2">
            <a:extLst>
              <a:ext uri="{FF2B5EF4-FFF2-40B4-BE49-F238E27FC236}">
                <a16:creationId xmlns:a16="http://schemas.microsoft.com/office/drawing/2014/main" id="{5B3DE270-418F-47A7-B311-C4D876041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C4A45E3-9CEF-723C-D260-D422926B6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pPr algn="ctr"/>
            <a:r>
              <a:rPr lang="es-ES" dirty="0" err="1">
                <a:solidFill>
                  <a:schemeClr val="bg1"/>
                </a:solidFill>
              </a:rPr>
              <a:t>outliers</a:t>
            </a:r>
            <a:br>
              <a:rPr lang="es-ES" sz="2800" dirty="0">
                <a:solidFill>
                  <a:srgbClr val="FFFFFF"/>
                </a:solidFill>
              </a:rPr>
            </a:br>
            <a:endParaRPr lang="es-ES" sz="2800" dirty="0">
              <a:solidFill>
                <a:srgbClr val="FFFFFF"/>
              </a:solidFill>
            </a:endParaRPr>
          </a:p>
        </p:txBody>
      </p:sp>
      <p:sp useBgFill="1">
        <p:nvSpPr>
          <p:cNvPr id="55" name="Round Diagonal Corner Rectangle 11">
            <a:extLst>
              <a:ext uri="{FF2B5EF4-FFF2-40B4-BE49-F238E27FC236}">
                <a16:creationId xmlns:a16="http://schemas.microsoft.com/office/drawing/2014/main" id="{A1351C6B-7343-451F-AB4A-1CE294A4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046558D-248A-F9F5-8178-B438679838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8988" y="1691881"/>
            <a:ext cx="6112382" cy="3468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8973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49B0FE-BF96-0BF6-7B8A-F039197877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63F954E-8EC4-CF6B-A744-C79911926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s-ES" sz="3200" dirty="0"/>
              <a:t>CAPITAL GAIN</a:t>
            </a:r>
            <a:br>
              <a:rPr lang="es-ES" sz="3200" dirty="0"/>
            </a:br>
            <a:endParaRPr lang="es-ES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0761C23-5478-CD86-EFA9-E74B000E23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2209324"/>
            <a:ext cx="5456279" cy="2414402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6" name="Rectangle 1">
            <a:extLst>
              <a:ext uri="{FF2B5EF4-FFF2-40B4-BE49-F238E27FC236}">
                <a16:creationId xmlns:a16="http://schemas.microsoft.com/office/drawing/2014/main" id="{D2D18835-1EC1-15D7-FFBF-FB052906B62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01725" y="1912288"/>
            <a:ext cx="4713573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Distribución muy sesgada: muchos ceros y valores extremos.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 aplicó </a:t>
            </a:r>
            <a:r>
              <a:rPr kumimoji="0" lang="es-ES" altLang="es-E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transformación logarítmica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Reduce el efecto de los valores extremos.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Maneja ceros de forma segura.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Hace la variable más homogénea.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Aunque sigue siendo asimétrica, el rango se reduce, logrando una distribución más adecuada para el </a:t>
            </a:r>
            <a:r>
              <a:rPr kumimoji="0" lang="es-ES" altLang="es-E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clustering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64765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495F05-139E-296C-04F9-A3A5CE38AE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CDC34D-F092-7148-AF2E-FF4541DE9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9957" y="618518"/>
            <a:ext cx="4747088" cy="1478570"/>
          </a:xfrm>
        </p:spPr>
        <p:txBody>
          <a:bodyPr>
            <a:noAutofit/>
          </a:bodyPr>
          <a:lstStyle/>
          <a:p>
            <a:pPr algn="ctr"/>
            <a:br>
              <a:rPr lang="es-ES" sz="2400" dirty="0"/>
            </a:br>
            <a:r>
              <a:rPr lang="es-ES" sz="2400" b="1" dirty="0"/>
              <a:t>Variables redundantes y escalado</a:t>
            </a:r>
            <a:br>
              <a:rPr lang="es-ES" sz="2400" b="1" dirty="0"/>
            </a:br>
            <a:endParaRPr lang="es-ES" sz="2400" dirty="0"/>
          </a:p>
        </p:txBody>
      </p:sp>
      <p:sp>
        <p:nvSpPr>
          <p:cNvPr id="12" name="Round Diagonal Corner Rectangle 9">
            <a:extLst>
              <a:ext uri="{FF2B5EF4-FFF2-40B4-BE49-F238E27FC236}">
                <a16:creationId xmlns:a16="http://schemas.microsoft.com/office/drawing/2014/main" id="{A3D1FEF8-5149-4AC1-8D77-B256637FB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50" y="808057"/>
            <a:ext cx="5286376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F9FF870-769E-FD53-A61B-96DD6B71E1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5189" y="1147146"/>
            <a:ext cx="4403180" cy="220159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9DC18F59-4D07-5481-EDE4-3982A13BEF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5188" y="3513327"/>
            <a:ext cx="4403182" cy="2201591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E877880-71A8-4FAD-C7AD-0C285F21E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9957" y="2249487"/>
            <a:ext cx="4747087" cy="3541714"/>
          </a:xfrm>
        </p:spPr>
        <p:txBody>
          <a:bodyPr>
            <a:normAutofit fontScale="70000" lnSpcReduction="20000"/>
          </a:bodyPr>
          <a:lstStyle/>
          <a:p>
            <a:r>
              <a:rPr lang="es-ES" b="1" dirty="0"/>
              <a:t>Correlación </a:t>
            </a:r>
            <a:r>
              <a:rPr lang="es-ES" b="1" dirty="0" err="1"/>
              <a:t>Education</a:t>
            </a:r>
            <a:r>
              <a:rPr lang="es-ES" b="1" dirty="0"/>
              <a:t> vs </a:t>
            </a:r>
            <a:r>
              <a:rPr lang="es-ES" b="1" dirty="0" err="1"/>
              <a:t>EducationNum</a:t>
            </a:r>
            <a:r>
              <a:rPr lang="es-ES" b="1" dirty="0"/>
              <a:t>:</a:t>
            </a:r>
            <a:endParaRPr lang="es-ES" dirty="0"/>
          </a:p>
          <a:p>
            <a:pPr lvl="1"/>
            <a:r>
              <a:rPr lang="es-ES" dirty="0"/>
              <a:t>Codificación inicial sin orden → correlación débil (0.383).</a:t>
            </a:r>
          </a:p>
          <a:p>
            <a:pPr lvl="1"/>
            <a:r>
              <a:rPr lang="es-ES" dirty="0"/>
              <a:t>Orden correcto aplicado → correlación muy alta (0.995).</a:t>
            </a:r>
          </a:p>
          <a:p>
            <a:pPr lvl="1"/>
            <a:r>
              <a:rPr lang="es-ES" dirty="0"/>
              <a:t>Conclusión: </a:t>
            </a:r>
            <a:r>
              <a:rPr lang="es-ES" b="1" dirty="0" err="1"/>
              <a:t>Education</a:t>
            </a:r>
            <a:r>
              <a:rPr lang="es-ES" b="1" dirty="0"/>
              <a:t> es redundante</a:t>
            </a:r>
            <a:r>
              <a:rPr lang="es-ES" dirty="0"/>
              <a:t> respecto a </a:t>
            </a:r>
            <a:r>
              <a:rPr lang="es-ES" dirty="0" err="1"/>
              <a:t>EducationNum</a:t>
            </a:r>
            <a:r>
              <a:rPr lang="es-ES" dirty="0"/>
              <a:t>.</a:t>
            </a:r>
          </a:p>
          <a:p>
            <a:r>
              <a:rPr lang="es-ES" b="1" dirty="0"/>
              <a:t>Escalado de variables numéricas:</a:t>
            </a:r>
            <a:endParaRPr lang="es-ES" dirty="0"/>
          </a:p>
          <a:p>
            <a:pPr lvl="1"/>
            <a:r>
              <a:rPr lang="es-ES" dirty="0"/>
              <a:t>Se evaluó para evitar que variables con rangos mayores dominen el </a:t>
            </a:r>
            <a:r>
              <a:rPr lang="es-ES" dirty="0" err="1"/>
              <a:t>clustering</a:t>
            </a:r>
            <a:r>
              <a:rPr lang="es-ES" dirty="0"/>
              <a:t>.</a:t>
            </a:r>
          </a:p>
          <a:p>
            <a:pPr lvl="1"/>
            <a:r>
              <a:rPr lang="es-ES" dirty="0"/>
              <a:t>Métodos probados: </a:t>
            </a:r>
            <a:r>
              <a:rPr lang="es-ES" b="1" dirty="0" err="1"/>
              <a:t>StandardScaler</a:t>
            </a:r>
            <a:r>
              <a:rPr lang="es-ES" dirty="0"/>
              <a:t> y </a:t>
            </a:r>
            <a:r>
              <a:rPr lang="es-ES" b="1" dirty="0" err="1"/>
              <a:t>RobustScaler</a:t>
            </a:r>
            <a:r>
              <a:rPr lang="es-ES" dirty="0"/>
              <a:t>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7436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696939-6D63-BF13-51C1-620DE9A0C6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E978A47D-4F17-40FE-AB70-7AF78A957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" y="-142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85BE3A7E-6A3F-401E-A025-BBB8FDB8D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60000"/>
            </a:schemeClr>
          </a:solidFill>
        </p:grpSpPr>
        <p:sp>
          <p:nvSpPr>
            <p:cNvPr id="60" name="Rectangle 5">
              <a:extLst>
                <a:ext uri="{FF2B5EF4-FFF2-40B4-BE49-F238E27FC236}">
                  <a16:creationId xmlns:a16="http://schemas.microsoft.com/office/drawing/2014/main" id="{41EE9036-817C-476C-BD59-B5184F9A3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F098087A-B4E4-4300-A841-44988BD88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2" name="Freeform 7">
              <a:extLst>
                <a:ext uri="{FF2B5EF4-FFF2-40B4-BE49-F238E27FC236}">
                  <a16:creationId xmlns:a16="http://schemas.microsoft.com/office/drawing/2014/main" id="{F5BD5F4B-A39C-4DF9-84E4-A4D33F30E6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D7FA9858-BFA0-4D5B-AF72-B1B65EB069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4" name="Freeform 9">
              <a:extLst>
                <a:ext uri="{FF2B5EF4-FFF2-40B4-BE49-F238E27FC236}">
                  <a16:creationId xmlns:a16="http://schemas.microsoft.com/office/drawing/2014/main" id="{A508A5F3-AFE0-4750-A9C2-B51A514FF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5" name="Freeform 10">
              <a:extLst>
                <a:ext uri="{FF2B5EF4-FFF2-40B4-BE49-F238E27FC236}">
                  <a16:creationId xmlns:a16="http://schemas.microsoft.com/office/drawing/2014/main" id="{92B4AAEB-ABF4-42A7-BE52-0B442190D1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6" name="Freeform 11">
              <a:extLst>
                <a:ext uri="{FF2B5EF4-FFF2-40B4-BE49-F238E27FC236}">
                  <a16:creationId xmlns:a16="http://schemas.microsoft.com/office/drawing/2014/main" id="{3767C370-4A42-4376-8CAE-606C4BC8F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7" name="Freeform 12">
              <a:extLst>
                <a:ext uri="{FF2B5EF4-FFF2-40B4-BE49-F238E27FC236}">
                  <a16:creationId xmlns:a16="http://schemas.microsoft.com/office/drawing/2014/main" id="{36205F53-9C95-4954-B97C-1625BB8A3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8" name="Freeform 13">
              <a:extLst>
                <a:ext uri="{FF2B5EF4-FFF2-40B4-BE49-F238E27FC236}">
                  <a16:creationId xmlns:a16="http://schemas.microsoft.com/office/drawing/2014/main" id="{DC80B58E-3469-43E9-96FC-D747B6983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9" name="Freeform 14">
              <a:extLst>
                <a:ext uri="{FF2B5EF4-FFF2-40B4-BE49-F238E27FC236}">
                  <a16:creationId xmlns:a16="http://schemas.microsoft.com/office/drawing/2014/main" id="{E17A4ED2-DDD7-4B4D-A39C-9B0121C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0" name="Freeform 15">
              <a:extLst>
                <a:ext uri="{FF2B5EF4-FFF2-40B4-BE49-F238E27FC236}">
                  <a16:creationId xmlns:a16="http://schemas.microsoft.com/office/drawing/2014/main" id="{A2C14A85-E7A9-4E1D-809F-20F5CFA78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1" name="Line 16">
              <a:extLst>
                <a:ext uri="{FF2B5EF4-FFF2-40B4-BE49-F238E27FC236}">
                  <a16:creationId xmlns:a16="http://schemas.microsoft.com/office/drawing/2014/main" id="{F3D51E32-9399-4B7F-8D91-BF9A068B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72" name="Freeform 17">
              <a:extLst>
                <a:ext uri="{FF2B5EF4-FFF2-40B4-BE49-F238E27FC236}">
                  <a16:creationId xmlns:a16="http://schemas.microsoft.com/office/drawing/2014/main" id="{9969F9D2-502D-4C1D-ABA5-02B1BF2A0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4AE555C6-5623-478A-BF35-63E9929A3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4" name="Freeform 19">
              <a:extLst>
                <a:ext uri="{FF2B5EF4-FFF2-40B4-BE49-F238E27FC236}">
                  <a16:creationId xmlns:a16="http://schemas.microsoft.com/office/drawing/2014/main" id="{A3D3AED4-A69E-4301-9BB4-436DC5F0C9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5" name="Freeform 20">
              <a:extLst>
                <a:ext uri="{FF2B5EF4-FFF2-40B4-BE49-F238E27FC236}">
                  <a16:creationId xmlns:a16="http://schemas.microsoft.com/office/drawing/2014/main" id="{C3B8082C-2D81-48D7-8B45-85B7C8929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6" name="Rectangle 21">
              <a:extLst>
                <a:ext uri="{FF2B5EF4-FFF2-40B4-BE49-F238E27FC236}">
                  <a16:creationId xmlns:a16="http://schemas.microsoft.com/office/drawing/2014/main" id="{9AD35461-BA86-408B-8A29-244EB2F2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7" name="Freeform 22">
              <a:extLst>
                <a:ext uri="{FF2B5EF4-FFF2-40B4-BE49-F238E27FC236}">
                  <a16:creationId xmlns:a16="http://schemas.microsoft.com/office/drawing/2014/main" id="{F238E495-B6C6-4857-899B-CDD584831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E20A751E-054C-4EC2-8DA3-0EC923A65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9" name="Freeform 24">
              <a:extLst>
                <a:ext uri="{FF2B5EF4-FFF2-40B4-BE49-F238E27FC236}">
                  <a16:creationId xmlns:a16="http://schemas.microsoft.com/office/drawing/2014/main" id="{B6E8E701-3D21-4E5C-AB6E-9A7404697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80" name="Freeform 25">
              <a:extLst>
                <a:ext uri="{FF2B5EF4-FFF2-40B4-BE49-F238E27FC236}">
                  <a16:creationId xmlns:a16="http://schemas.microsoft.com/office/drawing/2014/main" id="{431BDA41-D09D-4984-B888-756F5F81B4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81" name="Freeform 26">
              <a:extLst>
                <a:ext uri="{FF2B5EF4-FFF2-40B4-BE49-F238E27FC236}">
                  <a16:creationId xmlns:a16="http://schemas.microsoft.com/office/drawing/2014/main" id="{0DC943D2-20E4-4C00-82D2-D405A7C00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82" name="Freeform 27">
              <a:extLst>
                <a:ext uri="{FF2B5EF4-FFF2-40B4-BE49-F238E27FC236}">
                  <a16:creationId xmlns:a16="http://schemas.microsoft.com/office/drawing/2014/main" id="{4BC34A74-80A2-4DE1-8ADC-BBD170903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83" name="Freeform 28">
              <a:extLst>
                <a:ext uri="{FF2B5EF4-FFF2-40B4-BE49-F238E27FC236}">
                  <a16:creationId xmlns:a16="http://schemas.microsoft.com/office/drawing/2014/main" id="{C6C3CA25-431F-4E26-952D-4AA9C4C72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84" name="Freeform 29">
              <a:extLst>
                <a:ext uri="{FF2B5EF4-FFF2-40B4-BE49-F238E27FC236}">
                  <a16:creationId xmlns:a16="http://schemas.microsoft.com/office/drawing/2014/main" id="{776D1836-82AE-40EF-9829-C6B8D2CF0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85" name="Freeform 30">
              <a:extLst>
                <a:ext uri="{FF2B5EF4-FFF2-40B4-BE49-F238E27FC236}">
                  <a16:creationId xmlns:a16="http://schemas.microsoft.com/office/drawing/2014/main" id="{9A8E397E-ADF9-45C1-98F4-3F5A86378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86" name="Freeform 31">
              <a:extLst>
                <a:ext uri="{FF2B5EF4-FFF2-40B4-BE49-F238E27FC236}">
                  <a16:creationId xmlns:a16="http://schemas.microsoft.com/office/drawing/2014/main" id="{DE07CFD9-357F-40BC-A792-CE874BFE5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7F017A45-D295-B944-132F-98B2C193D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082673"/>
            <a:ext cx="2869416" cy="4708528"/>
          </a:xfrm>
        </p:spPr>
        <p:txBody>
          <a:bodyPr>
            <a:normAutofit/>
          </a:bodyPr>
          <a:lstStyle/>
          <a:p>
            <a:pPr algn="r"/>
            <a:r>
              <a:rPr lang="es-ES" sz="3400" dirty="0"/>
              <a:t>Variables categóricas</a:t>
            </a:r>
            <a:br>
              <a:rPr lang="es-ES" sz="3400" dirty="0"/>
            </a:br>
            <a:endParaRPr lang="es-ES" sz="3400" dirty="0"/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085ECEC0-FF5D-4348-92C7-1EA7C61E77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C399AE8C-BEB6-E318-64D9-4293DA2D6E2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297763" y="1082673"/>
            <a:ext cx="5751237" cy="470852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marL="0" lvl="0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s-ES" altLang="es-ES" sz="1100" b="1" dirty="0" err="1">
                <a:latin typeface="Arial" panose="020B0604020202020204" pitchFamily="34" charset="0"/>
              </a:rPr>
              <a:t>CapitalGain</a:t>
            </a:r>
            <a:r>
              <a:rPr lang="es-ES" altLang="es-ES" sz="1100" b="1" dirty="0">
                <a:latin typeface="Arial" panose="020B0604020202020204" pitchFamily="34" charset="0"/>
              </a:rPr>
              <a:t>:</a:t>
            </a:r>
            <a:r>
              <a:rPr lang="es-ES" altLang="es-ES" sz="1100" dirty="0">
                <a:latin typeface="Arial" panose="020B0604020202020204" pitchFamily="34" charset="0"/>
              </a:rPr>
              <a:t> Posible descomposición en dos componentes, variable con muchos ceros (86.5%) y valores </a:t>
            </a:r>
            <a:r>
              <a:rPr lang="es-ES" altLang="es-ES" sz="1100" dirty="0" err="1">
                <a:latin typeface="Arial" panose="020B0604020202020204" pitchFamily="34" charset="0"/>
              </a:rPr>
              <a:t>extremoss</a:t>
            </a:r>
            <a:r>
              <a:rPr lang="es-ES" altLang="es-ES" sz="1100" dirty="0">
                <a:latin typeface="Arial" panose="020B0604020202020204" pitchFamily="34" charset="0"/>
              </a:rPr>
              <a:t>:</a:t>
            </a: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s-ES" altLang="es-ES" sz="1100" b="1" dirty="0">
                <a:latin typeface="Arial" panose="020B0604020202020204" pitchFamily="34" charset="0"/>
              </a:rPr>
              <a:t>Binaria:</a:t>
            </a:r>
            <a:r>
              <a:rPr lang="es-ES" altLang="es-ES" sz="1100" dirty="0">
                <a:latin typeface="Arial" panose="020B0604020202020204" pitchFamily="34" charset="0"/>
              </a:rPr>
              <a:t> indica si hay ganancias o no.</a:t>
            </a: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s-ES" altLang="es-ES" sz="1100" b="1" dirty="0">
                <a:latin typeface="Arial" panose="020B0604020202020204" pitchFamily="34" charset="0"/>
              </a:rPr>
              <a:t>Logarítmica:</a:t>
            </a:r>
            <a:r>
              <a:rPr lang="es-ES" altLang="es-ES" sz="1100" dirty="0">
                <a:latin typeface="Arial" panose="020B0604020202020204" pitchFamily="34" charset="0"/>
              </a:rPr>
              <a:t> valores de ganancias para reducir asimetría</a:t>
            </a:r>
          </a:p>
          <a:p>
            <a:pPr marL="0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s-ES" altLang="es-ES" sz="1100" dirty="0">
                <a:latin typeface="Arial" panose="020B0604020202020204" pitchFamily="34" charset="0"/>
              </a:rPr>
              <a:t>Idea descartada, correlación del 0.99 (coeficiente de Pearson)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s-ES" altLang="es-ES" sz="11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1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Columnas categóricas: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Gender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, 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MaritalStatus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, 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Relationship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(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Education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eliminada por redundancia).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s-ES" altLang="es-E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1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Codificación:</a:t>
            </a:r>
            <a:endParaRPr kumimoji="0" lang="es-ES" altLang="es-E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Se descartó 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OrdinalEncoder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(variables nominales, sin orden natural).</a:t>
            </a: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kumimoji="0" lang="es-ES" altLang="es-ES" sz="1100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Gender</a:t>
            </a:r>
            <a:r>
              <a:rPr kumimoji="0" lang="es-ES" altLang="es-ES" sz="11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One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-Hot 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Encoding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, eliminando una columna por redundancia.</a:t>
            </a: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kumimoji="0" lang="es-ES" altLang="es-ES" sz="1100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MaritalStatus</a:t>
            </a:r>
            <a:r>
              <a:rPr kumimoji="0" lang="es-ES" altLang="es-ES" sz="11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y </a:t>
            </a:r>
            <a:r>
              <a:rPr kumimoji="0" lang="es-ES" altLang="es-ES" sz="1100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Relationship</a:t>
            </a:r>
            <a:r>
              <a:rPr kumimoji="0" lang="es-ES" altLang="es-ES" sz="11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One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-Hot 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Encoding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, cada categoría como columna binaria.</a:t>
            </a: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endParaRPr kumimoji="0" lang="es-ES" altLang="es-E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1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Consideraciones:</a:t>
            </a:r>
            <a:endParaRPr kumimoji="0" lang="es-ES" altLang="es-E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Aumenta dimensionalidad.</a:t>
            </a: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Permite aplicar 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clustering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correctamente y obtener resultados comparables.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s-ES" altLang="es-E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F4E035BE-9FF4-43D3-BC25-CF582D7FF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60000"/>
            </a:schemeClr>
          </a:solidFill>
        </p:grpSpPr>
        <p:sp>
          <p:nvSpPr>
            <p:cNvPr id="91" name="Freeform 32">
              <a:extLst>
                <a:ext uri="{FF2B5EF4-FFF2-40B4-BE49-F238E27FC236}">
                  <a16:creationId xmlns:a16="http://schemas.microsoft.com/office/drawing/2014/main" id="{F98BCEB2-EC20-4E84-A994-0AC37292C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92" name="Freeform 33">
              <a:extLst>
                <a:ext uri="{FF2B5EF4-FFF2-40B4-BE49-F238E27FC236}">
                  <a16:creationId xmlns:a16="http://schemas.microsoft.com/office/drawing/2014/main" id="{7A2E1821-AEDF-417E-9F17-83379E9C0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93" name="Freeform 34">
              <a:extLst>
                <a:ext uri="{FF2B5EF4-FFF2-40B4-BE49-F238E27FC236}">
                  <a16:creationId xmlns:a16="http://schemas.microsoft.com/office/drawing/2014/main" id="{CB3734E2-8292-4B47-B6AB-0E5A058DE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94" name="Freeform 35">
              <a:extLst>
                <a:ext uri="{FF2B5EF4-FFF2-40B4-BE49-F238E27FC236}">
                  <a16:creationId xmlns:a16="http://schemas.microsoft.com/office/drawing/2014/main" id="{A0B09C51-29AB-45C0-B707-CCFB9DF28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95" name="Freeform 36">
              <a:extLst>
                <a:ext uri="{FF2B5EF4-FFF2-40B4-BE49-F238E27FC236}">
                  <a16:creationId xmlns:a16="http://schemas.microsoft.com/office/drawing/2014/main" id="{510C0CED-AE1B-45AE-B5E1-57521E589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96" name="Freeform 37">
              <a:extLst>
                <a:ext uri="{FF2B5EF4-FFF2-40B4-BE49-F238E27FC236}">
                  <a16:creationId xmlns:a16="http://schemas.microsoft.com/office/drawing/2014/main" id="{591F2327-4B45-41AA-B41C-7404B6A1E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97" name="Freeform 38">
              <a:extLst>
                <a:ext uri="{FF2B5EF4-FFF2-40B4-BE49-F238E27FC236}">
                  <a16:creationId xmlns:a16="http://schemas.microsoft.com/office/drawing/2014/main" id="{5A63224C-41A0-42C0-96F6-0B2BE99A1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98" name="Freeform 39">
              <a:extLst>
                <a:ext uri="{FF2B5EF4-FFF2-40B4-BE49-F238E27FC236}">
                  <a16:creationId xmlns:a16="http://schemas.microsoft.com/office/drawing/2014/main" id="{A7C00B9F-C253-4776-9935-EC02254A4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99" name="Freeform 40">
              <a:extLst>
                <a:ext uri="{FF2B5EF4-FFF2-40B4-BE49-F238E27FC236}">
                  <a16:creationId xmlns:a16="http://schemas.microsoft.com/office/drawing/2014/main" id="{5062D4AA-13F3-4064-8440-FFE8562D8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00" name="Rectangle 41">
              <a:extLst>
                <a:ext uri="{FF2B5EF4-FFF2-40B4-BE49-F238E27FC236}">
                  <a16:creationId xmlns:a16="http://schemas.microsoft.com/office/drawing/2014/main" id="{3E143B27-CB82-440B-879B-D25C1891C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2847059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>
            <a:extLst>
              <a:ext uri="{FF2B5EF4-FFF2-40B4-BE49-F238E27FC236}">
                <a16:creationId xmlns:a16="http://schemas.microsoft.com/office/drawing/2014/main" id="{3CBA50DB-DBC7-4B6E-B3C1-8FF1EA519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1DED8FB6-AF8D-4D98-913D-E6486FEC1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0A805ED2-113B-4584-8827-567B5792F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75" name="Rectangle 5">
                <a:extLst>
                  <a:ext uri="{FF2B5EF4-FFF2-40B4-BE49-F238E27FC236}">
                    <a16:creationId xmlns:a16="http://schemas.microsoft.com/office/drawing/2014/main" id="{C6CF21D8-CC72-4F35-A29E-3AF9E6DA1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6" name="Freeform 6">
                <a:extLst>
                  <a:ext uri="{FF2B5EF4-FFF2-40B4-BE49-F238E27FC236}">
                    <a16:creationId xmlns:a16="http://schemas.microsoft.com/office/drawing/2014/main" id="{8E60A7C3-087D-47B4-AB5A-C8B1042FD2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7" name="Freeform 7">
                <a:extLst>
                  <a:ext uri="{FF2B5EF4-FFF2-40B4-BE49-F238E27FC236}">
                    <a16:creationId xmlns:a16="http://schemas.microsoft.com/office/drawing/2014/main" id="{1885EECE-F6D9-4128-BC90-01583BF269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8" name="Freeform 8">
                <a:extLst>
                  <a:ext uri="{FF2B5EF4-FFF2-40B4-BE49-F238E27FC236}">
                    <a16:creationId xmlns:a16="http://schemas.microsoft.com/office/drawing/2014/main" id="{F44AA128-AA96-4FF2-A1C3-F9D2E7FD38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9" name="Freeform 9">
                <a:extLst>
                  <a:ext uri="{FF2B5EF4-FFF2-40B4-BE49-F238E27FC236}">
                    <a16:creationId xmlns:a16="http://schemas.microsoft.com/office/drawing/2014/main" id="{7E52DC12-230B-4892-B284-F2FE9DE16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0" name="Freeform 10">
                <a:extLst>
                  <a:ext uri="{FF2B5EF4-FFF2-40B4-BE49-F238E27FC236}">
                    <a16:creationId xmlns:a16="http://schemas.microsoft.com/office/drawing/2014/main" id="{A68FBF9E-B81A-41D0-8A03-6CFC30811D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1" name="Freeform 11">
                <a:extLst>
                  <a:ext uri="{FF2B5EF4-FFF2-40B4-BE49-F238E27FC236}">
                    <a16:creationId xmlns:a16="http://schemas.microsoft.com/office/drawing/2014/main" id="{B0047F84-8480-494F-9241-39FF17CFF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2" name="Freeform 12">
                <a:extLst>
                  <a:ext uri="{FF2B5EF4-FFF2-40B4-BE49-F238E27FC236}">
                    <a16:creationId xmlns:a16="http://schemas.microsoft.com/office/drawing/2014/main" id="{8CAF76D8-4B95-4A8E-9EE5-8CCC0A7AD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3" name="Freeform 13">
                <a:extLst>
                  <a:ext uri="{FF2B5EF4-FFF2-40B4-BE49-F238E27FC236}">
                    <a16:creationId xmlns:a16="http://schemas.microsoft.com/office/drawing/2014/main" id="{792F82F3-05A8-4A55-8C5B-81F6678B59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4" name="Freeform 14">
                <a:extLst>
                  <a:ext uri="{FF2B5EF4-FFF2-40B4-BE49-F238E27FC236}">
                    <a16:creationId xmlns:a16="http://schemas.microsoft.com/office/drawing/2014/main" id="{B8472536-021A-4E59-BD59-DDC090A18A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5" name="Freeform 15">
                <a:extLst>
                  <a:ext uri="{FF2B5EF4-FFF2-40B4-BE49-F238E27FC236}">
                    <a16:creationId xmlns:a16="http://schemas.microsoft.com/office/drawing/2014/main" id="{AEBEF646-3C12-469F-B194-A161A7A95D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6" name="Line 16">
                <a:extLst>
                  <a:ext uri="{FF2B5EF4-FFF2-40B4-BE49-F238E27FC236}">
                    <a16:creationId xmlns:a16="http://schemas.microsoft.com/office/drawing/2014/main" id="{D4501159-D7AC-4307-9DFC-C8F3A9434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7" name="Freeform 17">
                <a:extLst>
                  <a:ext uri="{FF2B5EF4-FFF2-40B4-BE49-F238E27FC236}">
                    <a16:creationId xmlns:a16="http://schemas.microsoft.com/office/drawing/2014/main" id="{B5244C41-454C-47D8-A6A9-C17EC2A366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8" name="Freeform 18">
                <a:extLst>
                  <a:ext uri="{FF2B5EF4-FFF2-40B4-BE49-F238E27FC236}">
                    <a16:creationId xmlns:a16="http://schemas.microsoft.com/office/drawing/2014/main" id="{8FA883B8-99FB-4540-B573-F0674BFB1C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9" name="Freeform 19">
                <a:extLst>
                  <a:ext uri="{FF2B5EF4-FFF2-40B4-BE49-F238E27FC236}">
                    <a16:creationId xmlns:a16="http://schemas.microsoft.com/office/drawing/2014/main" id="{F1178B7C-5A00-4E5B-9010-B1477621E0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0" name="Freeform 20">
                <a:extLst>
                  <a:ext uri="{FF2B5EF4-FFF2-40B4-BE49-F238E27FC236}">
                    <a16:creationId xmlns:a16="http://schemas.microsoft.com/office/drawing/2014/main" id="{E359D5D8-EE2E-4714-A40A-C3A6D91F98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1" name="Rectangle 21">
                <a:extLst>
                  <a:ext uri="{FF2B5EF4-FFF2-40B4-BE49-F238E27FC236}">
                    <a16:creationId xmlns:a16="http://schemas.microsoft.com/office/drawing/2014/main" id="{8A89C2E5-F892-4666-85FB-995578FBC7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2" name="Freeform 22">
                <a:extLst>
                  <a:ext uri="{FF2B5EF4-FFF2-40B4-BE49-F238E27FC236}">
                    <a16:creationId xmlns:a16="http://schemas.microsoft.com/office/drawing/2014/main" id="{6DC6174B-0EC3-4A81-A0D1-D10DBB869A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3" name="Freeform 23">
                <a:extLst>
                  <a:ext uri="{FF2B5EF4-FFF2-40B4-BE49-F238E27FC236}">
                    <a16:creationId xmlns:a16="http://schemas.microsoft.com/office/drawing/2014/main" id="{2CB96070-0553-4F79-984C-8DABB1CD5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4" name="Freeform 24">
                <a:extLst>
                  <a:ext uri="{FF2B5EF4-FFF2-40B4-BE49-F238E27FC236}">
                    <a16:creationId xmlns:a16="http://schemas.microsoft.com/office/drawing/2014/main" id="{BA23B6E2-3718-4009-B80E-9279154B1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5" name="Freeform 25">
                <a:extLst>
                  <a:ext uri="{FF2B5EF4-FFF2-40B4-BE49-F238E27FC236}">
                    <a16:creationId xmlns:a16="http://schemas.microsoft.com/office/drawing/2014/main" id="{CAFB32D5-E528-419B-80EE-147563397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6" name="Freeform 26">
                <a:extLst>
                  <a:ext uri="{FF2B5EF4-FFF2-40B4-BE49-F238E27FC236}">
                    <a16:creationId xmlns:a16="http://schemas.microsoft.com/office/drawing/2014/main" id="{A68ADD35-4FEA-404D-B2F3-23556E6E8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7" name="Freeform 27">
                <a:extLst>
                  <a:ext uri="{FF2B5EF4-FFF2-40B4-BE49-F238E27FC236}">
                    <a16:creationId xmlns:a16="http://schemas.microsoft.com/office/drawing/2014/main" id="{89CF17CA-49E3-4B4A-836A-4FD55C67BE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8" name="Freeform 28">
                <a:extLst>
                  <a:ext uri="{FF2B5EF4-FFF2-40B4-BE49-F238E27FC236}">
                    <a16:creationId xmlns:a16="http://schemas.microsoft.com/office/drawing/2014/main" id="{AB394F2E-F3E7-4CED-84A9-35C47AB287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9" name="Freeform 29">
                <a:extLst>
                  <a:ext uri="{FF2B5EF4-FFF2-40B4-BE49-F238E27FC236}">
                    <a16:creationId xmlns:a16="http://schemas.microsoft.com/office/drawing/2014/main" id="{FF816C2F-3999-4A9F-8395-5D68ED33A4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00" name="Freeform 30">
                <a:extLst>
                  <a:ext uri="{FF2B5EF4-FFF2-40B4-BE49-F238E27FC236}">
                    <a16:creationId xmlns:a16="http://schemas.microsoft.com/office/drawing/2014/main" id="{82AD6AC6-71D5-4BD8-9185-D3062968B5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01" name="Freeform 31">
                <a:extLst>
                  <a:ext uri="{FF2B5EF4-FFF2-40B4-BE49-F238E27FC236}">
                    <a16:creationId xmlns:a16="http://schemas.microsoft.com/office/drawing/2014/main" id="{743A50C2-65CF-4F4C-B412-6149A93AC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6C0E7A88-FEDF-4C4F-A6B4-F7DDE9DE92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65" name="Freeform 32">
                <a:extLst>
                  <a:ext uri="{FF2B5EF4-FFF2-40B4-BE49-F238E27FC236}">
                    <a16:creationId xmlns:a16="http://schemas.microsoft.com/office/drawing/2014/main" id="{AE94B3EE-D5C0-4BDE-B6AA-7599F0486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66" name="Freeform 33">
                <a:extLst>
                  <a:ext uri="{FF2B5EF4-FFF2-40B4-BE49-F238E27FC236}">
                    <a16:creationId xmlns:a16="http://schemas.microsoft.com/office/drawing/2014/main" id="{5EF110E8-C00D-454E-8F3A-ECF2D35667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67" name="Freeform 34">
                <a:extLst>
                  <a:ext uri="{FF2B5EF4-FFF2-40B4-BE49-F238E27FC236}">
                    <a16:creationId xmlns:a16="http://schemas.microsoft.com/office/drawing/2014/main" id="{BFC5F327-6927-4F35-9AF6-C45527BB45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68" name="Freeform 35">
                <a:extLst>
                  <a:ext uri="{FF2B5EF4-FFF2-40B4-BE49-F238E27FC236}">
                    <a16:creationId xmlns:a16="http://schemas.microsoft.com/office/drawing/2014/main" id="{BF2D314D-AEDE-418D-9702-D3CDB98C3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69" name="Freeform 36">
                <a:extLst>
                  <a:ext uri="{FF2B5EF4-FFF2-40B4-BE49-F238E27FC236}">
                    <a16:creationId xmlns:a16="http://schemas.microsoft.com/office/drawing/2014/main" id="{64FD07F8-3CA6-4209-9A9E-30609FE9A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0" name="Freeform 37">
                <a:extLst>
                  <a:ext uri="{FF2B5EF4-FFF2-40B4-BE49-F238E27FC236}">
                    <a16:creationId xmlns:a16="http://schemas.microsoft.com/office/drawing/2014/main" id="{AB0AE24D-CD49-4B57-82E0-780F62AE4F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1" name="Freeform 38">
                <a:extLst>
                  <a:ext uri="{FF2B5EF4-FFF2-40B4-BE49-F238E27FC236}">
                    <a16:creationId xmlns:a16="http://schemas.microsoft.com/office/drawing/2014/main" id="{66803AF8-6368-45E6-A0B7-C0C4CFFEEB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2" name="Freeform 39">
                <a:extLst>
                  <a:ext uri="{FF2B5EF4-FFF2-40B4-BE49-F238E27FC236}">
                    <a16:creationId xmlns:a16="http://schemas.microsoft.com/office/drawing/2014/main" id="{B4761E05-2792-472B-A814-9616151CF3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3" name="Freeform 40">
                <a:extLst>
                  <a:ext uri="{FF2B5EF4-FFF2-40B4-BE49-F238E27FC236}">
                    <a16:creationId xmlns:a16="http://schemas.microsoft.com/office/drawing/2014/main" id="{40B6A261-9427-4E70-9564-048AD009BD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4" name="Rectangle 41">
                <a:extLst>
                  <a:ext uri="{FF2B5EF4-FFF2-40B4-BE49-F238E27FC236}">
                    <a16:creationId xmlns:a16="http://schemas.microsoft.com/office/drawing/2014/main" id="{68BFDFBE-2286-4123-9436-E1DF84AF49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</p:grpSp>
      </p:grpSp>
      <p:pic>
        <p:nvPicPr>
          <p:cNvPr id="103" name="Picture 2">
            <a:extLst>
              <a:ext uri="{FF2B5EF4-FFF2-40B4-BE49-F238E27FC236}">
                <a16:creationId xmlns:a16="http://schemas.microsoft.com/office/drawing/2014/main" id="{5B3DE270-418F-47A7-B311-C4D876041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722FF2C-0E3E-0E37-20E4-F114F48A4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s-ES" sz="2400">
                <a:solidFill>
                  <a:srgbClr val="FFFFFF"/>
                </a:solidFill>
              </a:rPr>
              <a:t>HIERARCHICAL CLUSTERING - EUCLIDEA</a:t>
            </a:r>
            <a:br>
              <a:rPr lang="es-ES" sz="2400">
                <a:solidFill>
                  <a:srgbClr val="FFFFFF"/>
                </a:solidFill>
              </a:rPr>
            </a:br>
            <a:endParaRPr lang="es-ES" sz="2400">
              <a:solidFill>
                <a:srgbClr val="FFFFFF"/>
              </a:solidFill>
            </a:endParaRPr>
          </a:p>
        </p:txBody>
      </p:sp>
      <p:sp useBgFill="1">
        <p:nvSpPr>
          <p:cNvPr id="105" name="Round Diagonal Corner Rectangle 11">
            <a:extLst>
              <a:ext uri="{FF2B5EF4-FFF2-40B4-BE49-F238E27FC236}">
                <a16:creationId xmlns:a16="http://schemas.microsoft.com/office/drawing/2014/main" id="{A1351C6B-7343-451F-AB4A-1CE294A4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A505F01-016A-2E8E-F9DE-5AC621CBAEB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036041" y="2249487"/>
            <a:ext cx="3281004" cy="354171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Se </a:t>
            </a:r>
            <a:r>
              <a:rPr lang="es-ES" altLang="es-ES" sz="1800" dirty="0">
                <a:solidFill>
                  <a:srgbClr val="FFFFFF"/>
                </a:solidFill>
                <a:latin typeface="Arial" panose="020B0604020202020204" pitchFamily="34" charset="0"/>
              </a:rPr>
              <a:t>escogió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el </a:t>
            </a:r>
            <a:r>
              <a:rPr kumimoji="0" lang="es-ES" altLang="es-ES" sz="18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dendrograma</a:t>
            </a:r>
            <a:r>
              <a:rPr kumimoji="0" lang="es-ES" altLang="es-ES" sz="18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Ward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como el más adecuado.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Ward mostro un árbol más estable, saltos más </a:t>
            </a:r>
            <a:r>
              <a:rPr lang="es-ES" altLang="es-ES" sz="1800" dirty="0">
                <a:solidFill>
                  <a:srgbClr val="FFFFFF"/>
                </a:solidFill>
                <a:latin typeface="Arial" panose="020B0604020202020204" pitchFamily="34" charset="0"/>
              </a:rPr>
              <a:t>largos, y fusión gradual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, indicando agrupamientos naturales.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Conclusión: número de </a:t>
            </a:r>
            <a:r>
              <a:rPr kumimoji="0" lang="es-ES" altLang="es-ES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clusters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óptimo entre 2</a:t>
            </a:r>
            <a:r>
              <a:rPr kumimoji="0" lang="es-ES" altLang="es-ES" sz="18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y 4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pic>
        <p:nvPicPr>
          <p:cNvPr id="4" name="Picture 3" descr="A group of graphs with different colored lines&#10;&#10;AI-generated content may be incorrect.">
            <a:extLst>
              <a:ext uri="{FF2B5EF4-FFF2-40B4-BE49-F238E27FC236}">
                <a16:creationId xmlns:a16="http://schemas.microsoft.com/office/drawing/2014/main" id="{AC2DE058-76F6-3E1A-DC70-181BCFCA81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506" y="1382713"/>
            <a:ext cx="6284940" cy="4135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346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1713</TotalTime>
  <Words>2109</Words>
  <Application>Microsoft Office PowerPoint</Application>
  <PresentationFormat>Panorámica</PresentationFormat>
  <Paragraphs>195</Paragraphs>
  <Slides>25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25</vt:i4>
      </vt:variant>
    </vt:vector>
  </HeadingPairs>
  <TitlesOfParts>
    <vt:vector size="30" baseType="lpstr">
      <vt:lpstr>Aptos</vt:lpstr>
      <vt:lpstr>Arial</vt:lpstr>
      <vt:lpstr>Times New Roman</vt:lpstr>
      <vt:lpstr>Tw Cen MT</vt:lpstr>
      <vt:lpstr>Circuito</vt:lpstr>
      <vt:lpstr>MACHINE LEARNING</vt:lpstr>
      <vt:lpstr>ÍNDICE</vt:lpstr>
      <vt:lpstr>iNTRODUCCIÓN</vt:lpstr>
      <vt:lpstr>PREPROCESAMIENTO </vt:lpstr>
      <vt:lpstr>outliers </vt:lpstr>
      <vt:lpstr>CAPITAL GAIN </vt:lpstr>
      <vt:lpstr> Variables redundantes y escalado </vt:lpstr>
      <vt:lpstr>Variables categóricas </vt:lpstr>
      <vt:lpstr>HIERARCHICAL CLUSTERING - EUCLIDEA </vt:lpstr>
      <vt:lpstr>HIERARCHICAL CLUSTERING - MANHATTAN </vt:lpstr>
      <vt:lpstr>HIERARCHICAL CLUSTERING - Silhoutte score </vt:lpstr>
      <vt:lpstr>HIERARCHICAL CLUSTERING – Clusterings finales</vt:lpstr>
      <vt:lpstr>Hierarchical clustering- Conclusión </vt:lpstr>
      <vt:lpstr>Partitional clustering – Reducción de dimensionalidad </vt:lpstr>
      <vt:lpstr>PARTITIONAL CLUSTERING - KMEANS</vt:lpstr>
      <vt:lpstr>Partitional clustering – silhoutte scores</vt:lpstr>
      <vt:lpstr>Partitional clustering – RESULTS</vt:lpstr>
      <vt:lpstr>DBSCAN </vt:lpstr>
      <vt:lpstr>DBSCAN – REGLA DEL “CODO”</vt:lpstr>
      <vt:lpstr>DBSCAN – DISTINTOS EPS</vt:lpstr>
      <vt:lpstr>DBSCAN – Clustering final</vt:lpstr>
      <vt:lpstr>GAUSSIAN MIXTURE MODELS </vt:lpstr>
      <vt:lpstr>GMM – Clustering final</vt:lpstr>
      <vt:lpstr>CONCLUSIONES</vt:lpstr>
      <vt:lpstr>Thank you for your attention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laura gago</dc:creator>
  <cp:lastModifiedBy>laura gago</cp:lastModifiedBy>
  <cp:revision>8</cp:revision>
  <dcterms:created xsi:type="dcterms:W3CDTF">2025-10-19T16:58:52Z</dcterms:created>
  <dcterms:modified xsi:type="dcterms:W3CDTF">2025-10-22T20:58:35Z</dcterms:modified>
</cp:coreProperties>
</file>

<file path=docProps/thumbnail.jpeg>
</file>